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9" r:id="rId3"/>
    <p:sldId id="301" r:id="rId4"/>
    <p:sldId id="300" r:id="rId5"/>
    <p:sldId id="291" r:id="rId6"/>
    <p:sldId id="292" r:id="rId7"/>
    <p:sldId id="293" r:id="rId8"/>
    <p:sldId id="294" r:id="rId9"/>
    <p:sldId id="295" r:id="rId10"/>
    <p:sldId id="296" r:id="rId11"/>
    <p:sldId id="297" r:id="rId12"/>
    <p:sldId id="298" r:id="rId13"/>
    <p:sldId id="290"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2714" autoAdjust="0"/>
  </p:normalViewPr>
  <p:slideViewPr>
    <p:cSldViewPr snapToGrid="0">
      <p:cViewPr varScale="1">
        <p:scale>
          <a:sx n="106" d="100"/>
          <a:sy n="106" d="100"/>
        </p:scale>
        <p:origin x="786" y="114"/>
      </p:cViewPr>
      <p:guideLst/>
    </p:cSldViewPr>
  </p:slideViewPr>
  <p:notesTextViewPr>
    <p:cViewPr>
      <p:scale>
        <a:sx n="1" d="1"/>
        <a:sy n="1" d="1"/>
      </p:scale>
      <p:origin x="0" y="0"/>
    </p:cViewPr>
  </p:notesTextViewPr>
  <p:notesViewPr>
    <p:cSldViewPr snapToGrid="0">
      <p:cViewPr varScale="1">
        <p:scale>
          <a:sx n="66" d="100"/>
          <a:sy n="66" d="100"/>
        </p:scale>
        <p:origin x="313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C7F24-4C85-463D-8122-FD231A9CCCF6}"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FDAFB-EDE3-4B44-9D44-CD30263453C3}" type="slidenum">
              <a:rPr lang="en-US" smtClean="0"/>
              <a:t>‹#›</a:t>
            </a:fld>
            <a:endParaRPr lang="en-US"/>
          </a:p>
        </p:txBody>
      </p:sp>
    </p:spTree>
    <p:extLst>
      <p:ext uri="{BB962C8B-B14F-4D97-AF65-F5344CB8AC3E}">
        <p14:creationId xmlns:p14="http://schemas.microsoft.com/office/powerpoint/2010/main" val="372550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E6FDAFB-EDE3-4B44-9D44-CD30263453C3}" type="slidenum">
              <a:rPr lang="en-US" smtClean="0"/>
              <a:t>1</a:t>
            </a:fld>
            <a:endParaRPr lang="en-US"/>
          </a:p>
        </p:txBody>
      </p:sp>
    </p:spTree>
    <p:extLst>
      <p:ext uri="{BB962C8B-B14F-4D97-AF65-F5344CB8AC3E}">
        <p14:creationId xmlns:p14="http://schemas.microsoft.com/office/powerpoint/2010/main" val="72427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often we speak different languages as shown in this comic strip. Our hope is that this presentation will help us to speak the same language and assist with how we can work together.</a:t>
            </a:r>
          </a:p>
          <a:p>
            <a:r>
              <a:rPr lang="en-US" dirty="0"/>
              <a:t>City staff cannot complete work contrary to codes and standards, but sometimes interpretations are needed as clearly was needed in this comic strip here.</a:t>
            </a:r>
          </a:p>
          <a:p>
            <a:r>
              <a:rPr lang="en-US" dirty="0"/>
              <a:t>We encourage your questions throughout the development process!</a:t>
            </a:r>
          </a:p>
        </p:txBody>
      </p:sp>
      <p:sp>
        <p:nvSpPr>
          <p:cNvPr id="4" name="Slide Number Placeholder 3"/>
          <p:cNvSpPr>
            <a:spLocks noGrp="1"/>
          </p:cNvSpPr>
          <p:nvPr>
            <p:ph type="sldNum" sz="quarter" idx="5"/>
          </p:nvPr>
        </p:nvSpPr>
        <p:spPr/>
        <p:txBody>
          <a:bodyPr/>
          <a:lstStyle/>
          <a:p>
            <a:fld id="{9E6FDAFB-EDE3-4B44-9D44-CD30263453C3}" type="slidenum">
              <a:rPr lang="en-US" smtClean="0"/>
              <a:t>13</a:t>
            </a:fld>
            <a:endParaRPr lang="en-US"/>
          </a:p>
        </p:txBody>
      </p:sp>
    </p:spTree>
    <p:extLst>
      <p:ext uri="{BB962C8B-B14F-4D97-AF65-F5344CB8AC3E}">
        <p14:creationId xmlns:p14="http://schemas.microsoft.com/office/powerpoint/2010/main" val="14983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opportunities to make public comment such as … (list bullet points)</a:t>
            </a:r>
          </a:p>
          <a:p>
            <a:r>
              <a:rPr lang="en-US" dirty="0"/>
              <a:t>Are there things we can do differently? Are there ideas for communication that would enhance the ability for the public to engage and feel like they are heard?</a:t>
            </a:r>
          </a:p>
          <a:p>
            <a:r>
              <a:rPr lang="en-US" dirty="0"/>
              <a:t>Being heard does not necessarily mean that a project cannot go forward or should not be built, but in some cases it may! If a project does not meet the standards as interpreted by you using the code and standards, we need to hear that.</a:t>
            </a:r>
          </a:p>
          <a:p>
            <a:r>
              <a:rPr lang="en-US" dirty="0"/>
              <a:t>If a project can make a change to meet your needs to reduce impacts to you, please make those comments – in many cases developers are willing to make those adjustments and in many cases, staff can require these items.</a:t>
            </a:r>
          </a:p>
          <a:p>
            <a:endParaRPr lang="en-US" dirty="0"/>
          </a:p>
          <a:p>
            <a:r>
              <a:rPr lang="en-US" dirty="0"/>
              <a:t>Any comments? Questions?</a:t>
            </a:r>
          </a:p>
        </p:txBody>
      </p:sp>
      <p:sp>
        <p:nvSpPr>
          <p:cNvPr id="4" name="Slide Number Placeholder 3"/>
          <p:cNvSpPr>
            <a:spLocks noGrp="1"/>
          </p:cNvSpPr>
          <p:nvPr>
            <p:ph type="sldNum" sz="quarter" idx="5"/>
          </p:nvPr>
        </p:nvSpPr>
        <p:spPr/>
        <p:txBody>
          <a:bodyPr/>
          <a:lstStyle/>
          <a:p>
            <a:fld id="{9E6FDAFB-EDE3-4B44-9D44-CD30263453C3}" type="slidenum">
              <a:rPr lang="en-US" smtClean="0"/>
              <a:t>14</a:t>
            </a:fld>
            <a:endParaRPr lang="en-US"/>
          </a:p>
        </p:txBody>
      </p:sp>
    </p:spTree>
    <p:extLst>
      <p:ext uri="{BB962C8B-B14F-4D97-AF65-F5344CB8AC3E}">
        <p14:creationId xmlns:p14="http://schemas.microsoft.com/office/powerpoint/2010/main" val="219697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includes properties owned by a public entity doing work on their property such as the new police building and new public works building.</a:t>
            </a:r>
          </a:p>
        </p:txBody>
      </p:sp>
      <p:sp>
        <p:nvSpPr>
          <p:cNvPr id="4" name="Slide Number Placeholder 3"/>
          <p:cNvSpPr>
            <a:spLocks noGrp="1"/>
          </p:cNvSpPr>
          <p:nvPr>
            <p:ph type="sldNum" sz="quarter" idx="5"/>
          </p:nvPr>
        </p:nvSpPr>
        <p:spPr/>
        <p:txBody>
          <a:bodyPr/>
          <a:lstStyle/>
          <a:p>
            <a:fld id="{9E6FDAFB-EDE3-4B44-9D44-CD30263453C3}" type="slidenum">
              <a:rPr lang="en-US" smtClean="0"/>
              <a:t>2</a:t>
            </a:fld>
            <a:endParaRPr lang="en-US"/>
          </a:p>
        </p:txBody>
      </p:sp>
    </p:spTree>
    <p:extLst>
      <p:ext uri="{BB962C8B-B14F-4D97-AF65-F5344CB8AC3E}">
        <p14:creationId xmlns:p14="http://schemas.microsoft.com/office/powerpoint/2010/main" val="304924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 examples : Building Addition, Addition of a pool, New fence, Retaining Wall, Carport, Lot Line Adjustment, Building Repairs, Driveway, Utility Service, Sidewalk, Tree Removal/Replacement, Special Events, Filming</a:t>
            </a:r>
          </a:p>
          <a:p>
            <a:r>
              <a:rPr lang="en-US" dirty="0"/>
              <a:t>Type II examples : Standard subdivision (4 or more lots), partition (3 or less lots), Apartments/Condos/Townhomes, Office/Manufacturing, Government Buildings, Restaurants/Retail – anything that follows the City Code standards + Geologic Hazards and most NROD</a:t>
            </a:r>
          </a:p>
          <a:p>
            <a:r>
              <a:rPr lang="en-US" dirty="0"/>
              <a:t>Type III examples : Variances, Master Plans, Most Conditional Uses</a:t>
            </a:r>
          </a:p>
          <a:p>
            <a:r>
              <a:rPr lang="en-US" dirty="0"/>
              <a:t>Type IV examples : Annexations, Certain Conditional Uses, Rezone</a:t>
            </a:r>
          </a:p>
        </p:txBody>
      </p:sp>
      <p:sp>
        <p:nvSpPr>
          <p:cNvPr id="4" name="Slide Number Placeholder 3"/>
          <p:cNvSpPr>
            <a:spLocks noGrp="1"/>
          </p:cNvSpPr>
          <p:nvPr>
            <p:ph type="sldNum" sz="quarter" idx="5"/>
          </p:nvPr>
        </p:nvSpPr>
        <p:spPr/>
        <p:txBody>
          <a:bodyPr/>
          <a:lstStyle/>
          <a:p>
            <a:fld id="{9E6FDAFB-EDE3-4B44-9D44-CD30263453C3}" type="slidenum">
              <a:rPr lang="en-US" smtClean="0"/>
              <a:t>3</a:t>
            </a:fld>
            <a:endParaRPr lang="en-US"/>
          </a:p>
        </p:txBody>
      </p:sp>
    </p:spTree>
    <p:extLst>
      <p:ext uri="{BB962C8B-B14F-4D97-AF65-F5344CB8AC3E}">
        <p14:creationId xmlns:p14="http://schemas.microsoft.com/office/powerpoint/2010/main" val="82082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construction activities that cause concern relate to erosion control such as dust, mud, and debris on existing roadways – these are Public Works oversight</a:t>
            </a:r>
          </a:p>
          <a:p>
            <a:r>
              <a:rPr lang="en-US" dirty="0"/>
              <a:t>Noise complaints are Public Works complaints when work is on roads or utilities….are Building complaints when working on a building or private utilities.</a:t>
            </a:r>
          </a:p>
          <a:p>
            <a:r>
              <a:rPr lang="en-US" dirty="0"/>
              <a:t>Code allows work to occur 7am-10pm Monday through Friday, 7am-8pm Saturday and 9am-10pm Sunday in residentially zoned neighborhoods. </a:t>
            </a:r>
          </a:p>
          <a:p>
            <a:endParaRPr lang="en-US" dirty="0"/>
          </a:p>
        </p:txBody>
      </p:sp>
      <p:sp>
        <p:nvSpPr>
          <p:cNvPr id="4" name="Slide Number Placeholder 3"/>
          <p:cNvSpPr>
            <a:spLocks noGrp="1"/>
          </p:cNvSpPr>
          <p:nvPr>
            <p:ph type="sldNum" sz="quarter" idx="5"/>
          </p:nvPr>
        </p:nvSpPr>
        <p:spPr/>
        <p:txBody>
          <a:bodyPr/>
          <a:lstStyle/>
          <a:p>
            <a:fld id="{9E6FDAFB-EDE3-4B44-9D44-CD30263453C3}" type="slidenum">
              <a:rPr lang="en-US" smtClean="0"/>
              <a:t>6</a:t>
            </a:fld>
            <a:endParaRPr lang="en-US"/>
          </a:p>
        </p:txBody>
      </p:sp>
    </p:spTree>
    <p:extLst>
      <p:ext uri="{BB962C8B-B14F-4D97-AF65-F5344CB8AC3E}">
        <p14:creationId xmlns:p14="http://schemas.microsoft.com/office/powerpoint/2010/main" val="275897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II is written comment.</a:t>
            </a:r>
          </a:p>
          <a:p>
            <a:r>
              <a:rPr lang="en-US" dirty="0"/>
              <a:t>Type III or IV or appeal of a Type II is written or oral comment</a:t>
            </a:r>
          </a:p>
        </p:txBody>
      </p:sp>
      <p:sp>
        <p:nvSpPr>
          <p:cNvPr id="4" name="Slide Number Placeholder 3"/>
          <p:cNvSpPr>
            <a:spLocks noGrp="1"/>
          </p:cNvSpPr>
          <p:nvPr>
            <p:ph type="sldNum" sz="quarter" idx="5"/>
          </p:nvPr>
        </p:nvSpPr>
        <p:spPr/>
        <p:txBody>
          <a:bodyPr/>
          <a:lstStyle/>
          <a:p>
            <a:fld id="{9E6FDAFB-EDE3-4B44-9D44-CD30263453C3}" type="slidenum">
              <a:rPr lang="en-US" smtClean="0"/>
              <a:t>7</a:t>
            </a:fld>
            <a:endParaRPr lang="en-US"/>
          </a:p>
        </p:txBody>
      </p:sp>
    </p:spTree>
    <p:extLst>
      <p:ext uri="{BB962C8B-B14F-4D97-AF65-F5344CB8AC3E}">
        <p14:creationId xmlns:p14="http://schemas.microsoft.com/office/powerpoint/2010/main" val="217827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Permit Reviews examples : Review of architectural, plumbing, mechanical, electrical plans (Building) or Civil Engineering plans (Public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Type I examples : Building Addition, Addition of a pool, New fence, Retaining Wall, Carport, Lot Line Adjustment, Building Repairs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Counter examples : Driveway, Utility Service, Sidewalk, Tree Removal/Replacement, Special Events, Filming</a:t>
            </a:r>
          </a:p>
          <a:p>
            <a:endParaRPr lang="en-US" dirty="0"/>
          </a:p>
        </p:txBody>
      </p:sp>
      <p:sp>
        <p:nvSpPr>
          <p:cNvPr id="4" name="Slide Number Placeholder 3"/>
          <p:cNvSpPr>
            <a:spLocks noGrp="1"/>
          </p:cNvSpPr>
          <p:nvPr>
            <p:ph type="sldNum" sz="quarter" idx="5"/>
          </p:nvPr>
        </p:nvSpPr>
        <p:spPr/>
        <p:txBody>
          <a:bodyPr/>
          <a:lstStyle/>
          <a:p>
            <a:fld id="{9E6FDAFB-EDE3-4B44-9D44-CD30263453C3}" type="slidenum">
              <a:rPr lang="en-US" smtClean="0"/>
              <a:t>8</a:t>
            </a:fld>
            <a:endParaRPr lang="en-US"/>
          </a:p>
        </p:txBody>
      </p:sp>
    </p:spTree>
    <p:extLst>
      <p:ext uri="{BB962C8B-B14F-4D97-AF65-F5344CB8AC3E}">
        <p14:creationId xmlns:p14="http://schemas.microsoft.com/office/powerpoint/2010/main" val="103853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 Land Use Laws (19 Statewide Land Use Planning Goals) administered by DLCD</a:t>
            </a:r>
          </a:p>
          <a:p>
            <a:r>
              <a:rPr lang="en-US" dirty="0"/>
              <a:t>Planning : City Code chapter 12,16,17 plus various concept plans</a:t>
            </a:r>
          </a:p>
          <a:p>
            <a:r>
              <a:rPr lang="en-US" dirty="0"/>
              <a:t>Engineering : City Code chapter 12,13,15,16,17</a:t>
            </a:r>
          </a:p>
          <a:p>
            <a:r>
              <a:rPr lang="en-US" dirty="0"/>
              <a:t>Engineering : Water, Sanitary Sewer, Stormwater, Street Design Standards plus various corridor plans</a:t>
            </a:r>
          </a:p>
          <a:p>
            <a:r>
              <a:rPr lang="en-US" dirty="0"/>
              <a:t>Building : Oregon Structural Specialty Code and other related Oregon Specialty Codes</a:t>
            </a:r>
          </a:p>
        </p:txBody>
      </p:sp>
      <p:sp>
        <p:nvSpPr>
          <p:cNvPr id="4" name="Slide Number Placeholder 3"/>
          <p:cNvSpPr>
            <a:spLocks noGrp="1"/>
          </p:cNvSpPr>
          <p:nvPr>
            <p:ph type="sldNum" sz="quarter" idx="5"/>
          </p:nvPr>
        </p:nvSpPr>
        <p:spPr/>
        <p:txBody>
          <a:bodyPr/>
          <a:lstStyle/>
          <a:p>
            <a:fld id="{9E6FDAFB-EDE3-4B44-9D44-CD30263453C3}" type="slidenum">
              <a:rPr lang="en-US" smtClean="0"/>
              <a:t>10</a:t>
            </a:fld>
            <a:endParaRPr lang="en-US"/>
          </a:p>
        </p:txBody>
      </p:sp>
    </p:spTree>
    <p:extLst>
      <p:ext uri="{BB962C8B-B14F-4D97-AF65-F5344CB8AC3E}">
        <p14:creationId xmlns:p14="http://schemas.microsoft.com/office/powerpoint/2010/main" val="141340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services page has links to the land use process, code, permit forms and documents, design standards, and more</a:t>
            </a:r>
          </a:p>
          <a:p>
            <a:r>
              <a:rPr lang="en-US" dirty="0"/>
              <a:t>Review Planning and Building pages on the City website.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have recorded educational presentations in the past few years on Geologic Hazards and Traffic Engineering available for view on the development services webpages.</a:t>
            </a:r>
          </a:p>
          <a:p>
            <a:endParaRPr lang="en-US" dirty="0"/>
          </a:p>
        </p:txBody>
      </p:sp>
      <p:sp>
        <p:nvSpPr>
          <p:cNvPr id="4" name="Slide Number Placeholder 3"/>
          <p:cNvSpPr>
            <a:spLocks noGrp="1"/>
          </p:cNvSpPr>
          <p:nvPr>
            <p:ph type="sldNum" sz="quarter" idx="5"/>
          </p:nvPr>
        </p:nvSpPr>
        <p:spPr/>
        <p:txBody>
          <a:bodyPr/>
          <a:lstStyle/>
          <a:p>
            <a:fld id="{9E6FDAFB-EDE3-4B44-9D44-CD30263453C3}" type="slidenum">
              <a:rPr lang="en-US" smtClean="0"/>
              <a:t>11</a:t>
            </a:fld>
            <a:endParaRPr lang="en-US"/>
          </a:p>
        </p:txBody>
      </p:sp>
    </p:spTree>
    <p:extLst>
      <p:ext uri="{BB962C8B-B14F-4D97-AF65-F5344CB8AC3E}">
        <p14:creationId xmlns:p14="http://schemas.microsoft.com/office/powerpoint/2010/main" val="4049898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maps shows all development generally under construction including road and utility projects as well as private development – this map is updated annually.</a:t>
            </a:r>
          </a:p>
          <a:p>
            <a:r>
              <a:rPr lang="en-US" dirty="0"/>
              <a:t>Project websites are for any private development which is going through a land use process as well as capital improvement projects such as parks, roads, utilities.</a:t>
            </a:r>
          </a:p>
          <a:p>
            <a:r>
              <a:rPr lang="en-US" dirty="0"/>
              <a:t>Public meeting information is listed here and videos can be found here and on </a:t>
            </a:r>
            <a:r>
              <a:rPr lang="en-US" dirty="0" err="1"/>
              <a:t>youtube</a:t>
            </a:r>
            <a:r>
              <a:rPr lang="en-US" dirty="0"/>
              <a:t>.</a:t>
            </a:r>
          </a:p>
          <a:p>
            <a:endParaRPr lang="en-US" dirty="0"/>
          </a:p>
        </p:txBody>
      </p:sp>
      <p:sp>
        <p:nvSpPr>
          <p:cNvPr id="4" name="Slide Number Placeholder 3"/>
          <p:cNvSpPr>
            <a:spLocks noGrp="1"/>
          </p:cNvSpPr>
          <p:nvPr>
            <p:ph type="sldNum" sz="quarter" idx="5"/>
          </p:nvPr>
        </p:nvSpPr>
        <p:spPr/>
        <p:txBody>
          <a:bodyPr/>
          <a:lstStyle/>
          <a:p>
            <a:fld id="{9E6FDAFB-EDE3-4B44-9D44-CD30263453C3}" type="slidenum">
              <a:rPr lang="en-US" smtClean="0"/>
              <a:t>12</a:t>
            </a:fld>
            <a:endParaRPr lang="en-US"/>
          </a:p>
        </p:txBody>
      </p:sp>
    </p:spTree>
    <p:extLst>
      <p:ext uri="{BB962C8B-B14F-4D97-AF65-F5344CB8AC3E}">
        <p14:creationId xmlns:p14="http://schemas.microsoft.com/office/powerpoint/2010/main" val="4133231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9BBAC-C59C-49B8-8AC7-71128CAF1CD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006" t="-162" r="1" b="11640"/>
          <a:stretch/>
        </p:blipFill>
        <p:spPr>
          <a:xfrm>
            <a:off x="-122663" y="-546410"/>
            <a:ext cx="12314663" cy="6070910"/>
          </a:xfrm>
          <a:prstGeom prst="rect">
            <a:avLst/>
          </a:prstGeom>
          <a:noFill/>
        </p:spPr>
      </p:pic>
      <p:sp>
        <p:nvSpPr>
          <p:cNvPr id="10" name="Rectangle 9">
            <a:extLst>
              <a:ext uri="{FF2B5EF4-FFF2-40B4-BE49-F238E27FC236}">
                <a16:creationId xmlns:a16="http://schemas.microsoft.com/office/drawing/2014/main" id="{DB12F06E-B3A6-4ECB-8741-E1B4C04125D9}"/>
              </a:ext>
            </a:extLst>
          </p:cNvPr>
          <p:cNvSpPr/>
          <p:nvPr userDrawn="1"/>
        </p:nvSpPr>
        <p:spPr>
          <a:xfrm>
            <a:off x="-170986" y="-666740"/>
            <a:ext cx="12533971" cy="6193573"/>
          </a:xfrm>
          <a:prstGeom prst="rect">
            <a:avLst/>
          </a:prstGeom>
          <a:solidFill>
            <a:schemeClr val="dk1">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2BE51CE-4708-4CBE-8F5A-64EB8CCCE96B}"/>
              </a:ext>
            </a:extLst>
          </p:cNvPr>
          <p:cNvSpPr>
            <a:spLocks noGrp="1"/>
          </p:cNvSpPr>
          <p:nvPr>
            <p:ph type="subTitle" idx="1" hasCustomPrompt="1"/>
          </p:nvPr>
        </p:nvSpPr>
        <p:spPr>
          <a:xfrm>
            <a:off x="914400" y="3041806"/>
            <a:ext cx="112014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a:p>
            <a:r>
              <a:rPr lang="en-US" dirty="0"/>
              <a:t>Department</a:t>
            </a:r>
          </a:p>
        </p:txBody>
      </p:sp>
      <p:sp>
        <p:nvSpPr>
          <p:cNvPr id="5" name="Text Placeholder 4">
            <a:extLst>
              <a:ext uri="{FF2B5EF4-FFF2-40B4-BE49-F238E27FC236}">
                <a16:creationId xmlns:a16="http://schemas.microsoft.com/office/drawing/2014/main" id="{489F596B-C9F8-4A75-820C-EE1A7894A980}"/>
              </a:ext>
            </a:extLst>
          </p:cNvPr>
          <p:cNvSpPr>
            <a:spLocks noGrp="1"/>
          </p:cNvSpPr>
          <p:nvPr>
            <p:ph type="body" sz="quarter" idx="10" hasCustomPrompt="1"/>
          </p:nvPr>
        </p:nvSpPr>
        <p:spPr>
          <a:xfrm>
            <a:off x="914400" y="1966913"/>
            <a:ext cx="11201400" cy="914400"/>
          </a:xfrm>
        </p:spPr>
        <p:txBody>
          <a:bodyPr>
            <a:noAutofit/>
          </a:bodyPr>
          <a:lstStyle>
            <a:lvl1pPr marL="0" indent="0" algn="ctr">
              <a:buNone/>
              <a:defRPr sz="6000">
                <a:solidFill>
                  <a:schemeClr val="bg1"/>
                </a:solidFill>
                <a:latin typeface="+mj-lt"/>
              </a:defRPr>
            </a:lvl1pPr>
            <a:lvl2pPr>
              <a:defRPr sz="6000">
                <a:solidFill>
                  <a:schemeClr val="bg1"/>
                </a:solidFill>
                <a:latin typeface="+mj-lt"/>
              </a:defRPr>
            </a:lvl2pPr>
            <a:lvl3pPr>
              <a:defRPr sz="6000">
                <a:solidFill>
                  <a:schemeClr val="bg1"/>
                </a:solidFill>
                <a:latin typeface="+mj-lt"/>
              </a:defRPr>
            </a:lvl3pPr>
            <a:lvl4pPr>
              <a:defRPr sz="6000">
                <a:solidFill>
                  <a:schemeClr val="bg1"/>
                </a:solidFill>
                <a:latin typeface="+mj-lt"/>
              </a:defRPr>
            </a:lvl4pPr>
            <a:lvl5pPr>
              <a:defRPr sz="6000">
                <a:solidFill>
                  <a:schemeClr val="bg1"/>
                </a:solidFill>
                <a:latin typeface="+mj-lt"/>
              </a:defRPr>
            </a:lvl5pPr>
          </a:lstStyle>
          <a:p>
            <a:pPr lvl="0"/>
            <a:r>
              <a:rPr lang="en-US" dirty="0"/>
              <a:t>Title of Presentation </a:t>
            </a:r>
          </a:p>
        </p:txBody>
      </p:sp>
    </p:spTree>
    <p:extLst>
      <p:ext uri="{BB962C8B-B14F-4D97-AF65-F5344CB8AC3E}">
        <p14:creationId xmlns:p14="http://schemas.microsoft.com/office/powerpoint/2010/main" val="112089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C2FE-1FF9-43EF-9F22-B1F22160D1F5}"/>
              </a:ext>
            </a:extLst>
          </p:cNvPr>
          <p:cNvSpPr>
            <a:spLocks noGrp="1"/>
          </p:cNvSpPr>
          <p:nvPr>
            <p:ph type="title" hasCustomPrompt="1"/>
          </p:nvPr>
        </p:nvSpPr>
        <p:spPr>
          <a:xfrm>
            <a:off x="917915" y="5570318"/>
            <a:ext cx="11197885" cy="1173382"/>
          </a:xfrm>
        </p:spPr>
        <p:txBody>
          <a:bodyPr/>
          <a:lstStyle/>
          <a:p>
            <a:r>
              <a:rPr lang="en-US" dirty="0"/>
              <a:t>Title of Presentation</a:t>
            </a:r>
          </a:p>
        </p:txBody>
      </p:sp>
      <p:sp>
        <p:nvSpPr>
          <p:cNvPr id="3" name="Content Placeholder 2">
            <a:extLst>
              <a:ext uri="{FF2B5EF4-FFF2-40B4-BE49-F238E27FC236}">
                <a16:creationId xmlns:a16="http://schemas.microsoft.com/office/drawing/2014/main" id="{AE2D313C-EACE-452B-B232-0DEA61C41383}"/>
              </a:ext>
            </a:extLst>
          </p:cNvPr>
          <p:cNvSpPr>
            <a:spLocks noGrp="1"/>
          </p:cNvSpPr>
          <p:nvPr>
            <p:ph sz="half" idx="1"/>
          </p:nvPr>
        </p:nvSpPr>
        <p:spPr>
          <a:xfrm>
            <a:off x="914400" y="1173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5F6A9EC-17D5-4DBD-9EAF-BD88A50C79A6}"/>
              </a:ext>
            </a:extLst>
          </p:cNvPr>
          <p:cNvSpPr>
            <a:spLocks noGrp="1"/>
          </p:cNvSpPr>
          <p:nvPr>
            <p:ph sz="half" idx="2"/>
          </p:nvPr>
        </p:nvSpPr>
        <p:spPr>
          <a:xfrm>
            <a:off x="6248400" y="1173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63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D67CF-6DCF-47D8-9BF9-175814C47635}"/>
              </a:ext>
            </a:extLst>
          </p:cNvPr>
          <p:cNvSpPr>
            <a:spLocks noGrp="1"/>
          </p:cNvSpPr>
          <p:nvPr>
            <p:ph type="body" idx="1"/>
          </p:nvPr>
        </p:nvSpPr>
        <p:spPr>
          <a:xfrm>
            <a:off x="914400" y="304091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6126B20-F7C0-4533-9DB2-2F4AB6CAE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5744994" cy="6858000"/>
          </a:xfrm>
          <a:prstGeom prst="rect">
            <a:avLst/>
          </a:prstGeom>
        </p:spPr>
      </p:pic>
    </p:spTree>
    <p:extLst>
      <p:ext uri="{BB962C8B-B14F-4D97-AF65-F5344CB8AC3E}">
        <p14:creationId xmlns:p14="http://schemas.microsoft.com/office/powerpoint/2010/main" val="62578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mag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BC2C-4DA0-40BB-9AD5-6C2766104838}"/>
              </a:ext>
            </a:extLst>
          </p:cNvPr>
          <p:cNvSpPr>
            <a:spLocks noGrp="1"/>
          </p:cNvSpPr>
          <p:nvPr>
            <p:ph type="title"/>
          </p:nvPr>
        </p:nvSpPr>
        <p:spPr>
          <a:xfrm>
            <a:off x="914400" y="136525"/>
            <a:ext cx="112014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BD67CF-6DCF-47D8-9BF9-175814C47635}"/>
              </a:ext>
            </a:extLst>
          </p:cNvPr>
          <p:cNvSpPr>
            <a:spLocks noGrp="1"/>
          </p:cNvSpPr>
          <p:nvPr>
            <p:ph type="body" idx="1"/>
          </p:nvPr>
        </p:nvSpPr>
        <p:spPr>
          <a:xfrm>
            <a:off x="914400" y="304091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E4FD3665-0E7B-4414-A71E-EA470E079F0E}"/>
              </a:ext>
            </a:extLst>
          </p:cNvPr>
          <p:cNvSpPr txBox="1"/>
          <p:nvPr userDrawn="1"/>
        </p:nvSpPr>
        <p:spPr>
          <a:xfrm>
            <a:off x="914400" y="5692239"/>
            <a:ext cx="855023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1"/>
                </a:solidFill>
                <a:latin typeface="+mj-lt"/>
              </a:rPr>
              <a:t>Image – with ribbon</a:t>
            </a:r>
          </a:p>
          <a:p>
            <a:endParaRPr lang="en-US" dirty="0"/>
          </a:p>
        </p:txBody>
      </p:sp>
      <p:pic>
        <p:nvPicPr>
          <p:cNvPr id="7" name="Picture 6">
            <a:extLst>
              <a:ext uri="{FF2B5EF4-FFF2-40B4-BE49-F238E27FC236}">
                <a16:creationId xmlns:a16="http://schemas.microsoft.com/office/drawing/2014/main" id="{2C4DEE2D-4C4E-408E-9D0E-CC682ED519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50" t="35024" r="1352"/>
          <a:stretch/>
        </p:blipFill>
        <p:spPr>
          <a:xfrm>
            <a:off x="-1" y="-1"/>
            <a:ext cx="12192001" cy="5524501"/>
          </a:xfrm>
          <a:prstGeom prst="rect">
            <a:avLst/>
          </a:prstGeom>
        </p:spPr>
      </p:pic>
    </p:spTree>
    <p:extLst>
      <p:ext uri="{BB962C8B-B14F-4D97-AF65-F5344CB8AC3E}">
        <p14:creationId xmlns:p14="http://schemas.microsoft.com/office/powerpoint/2010/main" val="2324053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FFA553-65A7-4455-9ACA-FF2541467F0D}"/>
              </a:ext>
            </a:extLst>
          </p:cNvPr>
          <p:cNvSpPr>
            <a:spLocks noGrp="1"/>
          </p:cNvSpPr>
          <p:nvPr>
            <p:ph type="pic" idx="1"/>
          </p:nvPr>
        </p:nvSpPr>
        <p:spPr>
          <a:xfrm>
            <a:off x="917914" y="1116418"/>
            <a:ext cx="11197885" cy="4408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7">
            <a:extLst>
              <a:ext uri="{FF2B5EF4-FFF2-40B4-BE49-F238E27FC236}">
                <a16:creationId xmlns:a16="http://schemas.microsoft.com/office/drawing/2014/main" id="{3CCB55B5-151F-4626-953A-AA131F375EEC}"/>
              </a:ext>
            </a:extLst>
          </p:cNvPr>
          <p:cNvSpPr>
            <a:spLocks noGrp="1"/>
          </p:cNvSpPr>
          <p:nvPr>
            <p:ph type="title"/>
          </p:nvPr>
        </p:nvSpPr>
        <p:spPr>
          <a:xfrm>
            <a:off x="917915" y="114300"/>
            <a:ext cx="11197885" cy="1075462"/>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42543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headin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FFA553-65A7-4455-9ACA-FF2541467F0D}"/>
              </a:ext>
            </a:extLst>
          </p:cNvPr>
          <p:cNvSpPr>
            <a:spLocks noGrp="1"/>
          </p:cNvSpPr>
          <p:nvPr>
            <p:ph type="pic" idx="1"/>
          </p:nvPr>
        </p:nvSpPr>
        <p:spPr>
          <a:xfrm>
            <a:off x="917914" y="1116418"/>
            <a:ext cx="11197885" cy="4408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D13BE513-4772-4F9B-BFDF-2402B1A0C108}"/>
              </a:ext>
            </a:extLst>
          </p:cNvPr>
          <p:cNvCxnSpPr/>
          <p:nvPr userDrawn="1"/>
        </p:nvCxnSpPr>
        <p:spPr>
          <a:xfrm flipH="1">
            <a:off x="0" y="1115331"/>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Text Placeholder 4">
            <a:extLst>
              <a:ext uri="{FF2B5EF4-FFF2-40B4-BE49-F238E27FC236}">
                <a16:creationId xmlns:a16="http://schemas.microsoft.com/office/drawing/2014/main" id="{0D950C18-6F29-4D65-A84A-534AB716FABB}"/>
              </a:ext>
            </a:extLst>
          </p:cNvPr>
          <p:cNvSpPr>
            <a:spLocks noGrp="1"/>
          </p:cNvSpPr>
          <p:nvPr>
            <p:ph type="body" sz="quarter" idx="10" hasCustomPrompt="1"/>
          </p:nvPr>
        </p:nvSpPr>
        <p:spPr>
          <a:xfrm>
            <a:off x="914400" y="491700"/>
            <a:ext cx="9058275" cy="685107"/>
          </a:xfrm>
        </p:spPr>
        <p:txBody>
          <a:bodyPr>
            <a:normAutofit/>
          </a:bodyPr>
          <a:lstStyle>
            <a:lvl1pPr marL="0" indent="0">
              <a:buNone/>
              <a:defRPr sz="4400">
                <a:latin typeface="+mj-lt"/>
              </a:defRPr>
            </a:lvl1pPr>
          </a:lstStyle>
          <a:p>
            <a:pPr lvl="0"/>
            <a:r>
              <a:rPr lang="en-US" dirty="0"/>
              <a:t>Sub Information Title</a:t>
            </a:r>
          </a:p>
        </p:txBody>
      </p:sp>
    </p:spTree>
    <p:extLst>
      <p:ext uri="{BB962C8B-B14F-4D97-AF65-F5344CB8AC3E}">
        <p14:creationId xmlns:p14="http://schemas.microsoft.com/office/powerpoint/2010/main" val="2739341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7E38-F7D1-4843-B514-A19C99C023DB}"/>
              </a:ext>
            </a:extLst>
          </p:cNvPr>
          <p:cNvSpPr>
            <a:spLocks noGrp="1"/>
          </p:cNvSpPr>
          <p:nvPr>
            <p:ph type="title" hasCustomPrompt="1"/>
          </p:nvPr>
        </p:nvSpPr>
        <p:spPr>
          <a:xfrm>
            <a:off x="914400" y="5532437"/>
            <a:ext cx="11201400" cy="1211263"/>
          </a:xfrm>
        </p:spPr>
        <p:txBody>
          <a:bodyPr/>
          <a:lstStyle/>
          <a:p>
            <a:r>
              <a:rPr lang="en-US" dirty="0"/>
              <a:t>Title of Presentation</a:t>
            </a:r>
          </a:p>
        </p:txBody>
      </p:sp>
      <p:sp>
        <p:nvSpPr>
          <p:cNvPr id="3" name="Text Placeholder 2">
            <a:extLst>
              <a:ext uri="{FF2B5EF4-FFF2-40B4-BE49-F238E27FC236}">
                <a16:creationId xmlns:a16="http://schemas.microsoft.com/office/drawing/2014/main" id="{D0A5D283-FC97-442C-9CEB-5B009D295ECB}"/>
              </a:ext>
            </a:extLst>
          </p:cNvPr>
          <p:cNvSpPr>
            <a:spLocks noGrp="1"/>
          </p:cNvSpPr>
          <p:nvPr>
            <p:ph type="body" idx="1"/>
          </p:nvPr>
        </p:nvSpPr>
        <p:spPr>
          <a:xfrm>
            <a:off x="914400" y="1005479"/>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349C209-F9EA-439D-BC69-A1BCCFB2726A}"/>
              </a:ext>
            </a:extLst>
          </p:cNvPr>
          <p:cNvSpPr>
            <a:spLocks noGrp="1"/>
          </p:cNvSpPr>
          <p:nvPr>
            <p:ph type="body" sz="quarter" idx="3"/>
          </p:nvPr>
        </p:nvSpPr>
        <p:spPr>
          <a:xfrm>
            <a:off x="6247178" y="1005479"/>
            <a:ext cx="510820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Picture Placeholder 7">
            <a:extLst>
              <a:ext uri="{FF2B5EF4-FFF2-40B4-BE49-F238E27FC236}">
                <a16:creationId xmlns:a16="http://schemas.microsoft.com/office/drawing/2014/main" id="{3B46BA45-BB8A-4F5A-A009-D676299C619D}"/>
              </a:ext>
            </a:extLst>
          </p:cNvPr>
          <p:cNvSpPr>
            <a:spLocks noGrp="1"/>
          </p:cNvSpPr>
          <p:nvPr>
            <p:ph type="pic" sz="quarter" idx="10"/>
          </p:nvPr>
        </p:nvSpPr>
        <p:spPr>
          <a:xfrm>
            <a:off x="914400" y="1828800"/>
            <a:ext cx="5083175" cy="3684588"/>
          </a:xfrm>
        </p:spPr>
        <p:txBody>
          <a:bodyPr/>
          <a:lstStyle/>
          <a:p>
            <a:r>
              <a:rPr lang="en-US"/>
              <a:t>Click icon to add picture</a:t>
            </a:r>
          </a:p>
        </p:txBody>
      </p:sp>
      <p:sp>
        <p:nvSpPr>
          <p:cNvPr id="10" name="Picture Placeholder 9">
            <a:extLst>
              <a:ext uri="{FF2B5EF4-FFF2-40B4-BE49-F238E27FC236}">
                <a16:creationId xmlns:a16="http://schemas.microsoft.com/office/drawing/2014/main" id="{E9AE319C-1E74-42C6-9070-1CE9150110A0}"/>
              </a:ext>
            </a:extLst>
          </p:cNvPr>
          <p:cNvSpPr>
            <a:spLocks noGrp="1"/>
          </p:cNvSpPr>
          <p:nvPr>
            <p:ph type="pic" sz="quarter" idx="11"/>
          </p:nvPr>
        </p:nvSpPr>
        <p:spPr>
          <a:xfrm>
            <a:off x="6246813" y="1828800"/>
            <a:ext cx="5108575" cy="3684588"/>
          </a:xfrm>
        </p:spPr>
        <p:txBody>
          <a:bodyPr/>
          <a:lstStyle/>
          <a:p>
            <a:r>
              <a:rPr lang="en-US"/>
              <a:t>Click icon to add picture</a:t>
            </a:r>
          </a:p>
        </p:txBody>
      </p:sp>
    </p:spTree>
    <p:extLst>
      <p:ext uri="{BB962C8B-B14F-4D97-AF65-F5344CB8AC3E}">
        <p14:creationId xmlns:p14="http://schemas.microsoft.com/office/powerpoint/2010/main" val="350903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4F9B-FCE5-4A1F-949C-6E5FFB5A91BA}"/>
              </a:ext>
            </a:extLst>
          </p:cNvPr>
          <p:cNvSpPr>
            <a:spLocks noGrp="1"/>
          </p:cNvSpPr>
          <p:nvPr>
            <p:ph type="title" hasCustomPrompt="1"/>
          </p:nvPr>
        </p:nvSpPr>
        <p:spPr/>
        <p:txBody>
          <a:bodyPr/>
          <a:lstStyle/>
          <a:p>
            <a:r>
              <a:rPr lang="en-US" dirty="0"/>
              <a:t>Title of Presentation</a:t>
            </a:r>
          </a:p>
        </p:txBody>
      </p:sp>
    </p:spTree>
    <p:extLst>
      <p:ext uri="{BB962C8B-B14F-4D97-AF65-F5344CB8AC3E}">
        <p14:creationId xmlns:p14="http://schemas.microsoft.com/office/powerpoint/2010/main" val="734023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C4A8AA-DD01-43B9-B817-A63FE5202241}"/>
              </a:ext>
            </a:extLst>
          </p:cNvPr>
          <p:cNvSpPr>
            <a:spLocks noGrp="1"/>
          </p:cNvSpPr>
          <p:nvPr>
            <p:ph type="title"/>
          </p:nvPr>
        </p:nvSpPr>
        <p:spPr>
          <a:xfrm>
            <a:off x="914400" y="114300"/>
            <a:ext cx="11197885" cy="1075462"/>
          </a:xfrm>
        </p:spPr>
        <p:txBody>
          <a:bodyPr/>
          <a:lstStyle>
            <a:lvl1pPr>
              <a:defRPr>
                <a:solidFill>
                  <a:schemeClr val="tx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2001C131-4552-47E5-A66C-8B97EBEBCB21}"/>
              </a:ext>
            </a:extLst>
          </p:cNvPr>
          <p:cNvCxnSpPr/>
          <p:nvPr userDrawn="1"/>
        </p:nvCxnSpPr>
        <p:spPr>
          <a:xfrm flipH="1">
            <a:off x="0" y="1189762"/>
            <a:ext cx="7916091"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8569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Variety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E663-558E-495F-9C7C-75BF0A891BA3}"/>
              </a:ext>
            </a:extLst>
          </p:cNvPr>
          <p:cNvSpPr>
            <a:spLocks noGrp="1"/>
          </p:cNvSpPr>
          <p:nvPr>
            <p:ph type="title"/>
          </p:nvPr>
        </p:nvSpPr>
        <p:spPr>
          <a:xfrm>
            <a:off x="914218" y="138220"/>
            <a:ext cx="3932237" cy="1589491"/>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3AC4ACD-7104-4218-BE08-BA7131229680}"/>
              </a:ext>
            </a:extLst>
          </p:cNvPr>
          <p:cNvSpPr>
            <a:spLocks noGrp="1"/>
          </p:cNvSpPr>
          <p:nvPr>
            <p:ph idx="1"/>
          </p:nvPr>
        </p:nvSpPr>
        <p:spPr>
          <a:xfrm>
            <a:off x="5395839" y="4026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F5C4F-4FCF-43A7-8056-66E886ACB74D}"/>
              </a:ext>
            </a:extLst>
          </p:cNvPr>
          <p:cNvSpPr>
            <a:spLocks noGrp="1"/>
          </p:cNvSpPr>
          <p:nvPr>
            <p:ph type="body" sz="half" idx="2"/>
          </p:nvPr>
        </p:nvSpPr>
        <p:spPr>
          <a:xfrm>
            <a:off x="914218" y="1738420"/>
            <a:ext cx="3932237" cy="3786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1842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F4211-81B7-4D85-BB24-7997D3F7CD9D}"/>
              </a:ext>
            </a:extLst>
          </p:cNvPr>
          <p:cNvSpPr/>
          <p:nvPr userDrawn="1"/>
        </p:nvSpPr>
        <p:spPr>
          <a:xfrm>
            <a:off x="0" y="0"/>
            <a:ext cx="12169084" cy="5524500"/>
          </a:xfrm>
          <a:prstGeom prst="rect">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FFA553-65A7-4455-9ACA-FF2541467F0D}"/>
              </a:ext>
            </a:extLst>
          </p:cNvPr>
          <p:cNvSpPr>
            <a:spLocks noGrp="1"/>
          </p:cNvSpPr>
          <p:nvPr>
            <p:ph type="pic" idx="1"/>
          </p:nvPr>
        </p:nvSpPr>
        <p:spPr>
          <a:xfrm>
            <a:off x="917914" y="114300"/>
            <a:ext cx="11197885" cy="5410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7">
            <a:extLst>
              <a:ext uri="{FF2B5EF4-FFF2-40B4-BE49-F238E27FC236}">
                <a16:creationId xmlns:a16="http://schemas.microsoft.com/office/drawing/2014/main" id="{3CCB55B5-151F-4626-953A-AA131F375EEC}"/>
              </a:ext>
            </a:extLst>
          </p:cNvPr>
          <p:cNvSpPr>
            <a:spLocks noGrp="1"/>
          </p:cNvSpPr>
          <p:nvPr>
            <p:ph type="title"/>
          </p:nvPr>
        </p:nvSpPr>
        <p:spPr>
          <a:xfrm>
            <a:off x="917915" y="5668238"/>
            <a:ext cx="11197885" cy="1075462"/>
          </a:xfrm>
        </p:spPr>
        <p:txBody>
          <a:bodyPr/>
          <a:lstStyle>
            <a:lvl1pPr>
              <a:defRPr>
                <a:solidFill>
                  <a:schemeClr val="bg1"/>
                </a:solidFill>
              </a:defRPr>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D13BE513-4772-4F9B-BFDF-2402B1A0C108}"/>
              </a:ext>
            </a:extLst>
          </p:cNvPr>
          <p:cNvCxnSpPr/>
          <p:nvPr userDrawn="1"/>
        </p:nvCxnSpPr>
        <p:spPr>
          <a:xfrm flipH="1">
            <a:off x="0" y="1115331"/>
            <a:ext cx="7916091"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0058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9BBAC-C59C-49B8-8AC7-71128CAF1CD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006" t="-162" r="1" b="11640"/>
          <a:stretch/>
        </p:blipFill>
        <p:spPr>
          <a:xfrm>
            <a:off x="-122663" y="-546410"/>
            <a:ext cx="12314663" cy="6070910"/>
          </a:xfrm>
          <a:prstGeom prst="rect">
            <a:avLst/>
          </a:prstGeom>
          <a:noFill/>
        </p:spPr>
      </p:pic>
      <p:sp>
        <p:nvSpPr>
          <p:cNvPr id="10" name="Rectangle 9">
            <a:extLst>
              <a:ext uri="{FF2B5EF4-FFF2-40B4-BE49-F238E27FC236}">
                <a16:creationId xmlns:a16="http://schemas.microsoft.com/office/drawing/2014/main" id="{DB12F06E-B3A6-4ECB-8741-E1B4C04125D9}"/>
              </a:ext>
            </a:extLst>
          </p:cNvPr>
          <p:cNvSpPr/>
          <p:nvPr userDrawn="1"/>
        </p:nvSpPr>
        <p:spPr>
          <a:xfrm>
            <a:off x="-170986" y="-658710"/>
            <a:ext cx="12533971" cy="6193573"/>
          </a:xfrm>
          <a:prstGeom prst="rect">
            <a:avLst/>
          </a:prstGeom>
          <a:solidFill>
            <a:schemeClr val="dk1">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2BE51CE-4708-4CBE-8F5A-64EB8CCCE96B}"/>
              </a:ext>
            </a:extLst>
          </p:cNvPr>
          <p:cNvSpPr>
            <a:spLocks noGrp="1"/>
          </p:cNvSpPr>
          <p:nvPr>
            <p:ph type="subTitle" idx="1" hasCustomPrompt="1"/>
          </p:nvPr>
        </p:nvSpPr>
        <p:spPr>
          <a:xfrm>
            <a:off x="914400" y="3041806"/>
            <a:ext cx="112014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a:p>
            <a:r>
              <a:rPr lang="en-US" dirty="0"/>
              <a:t>Department</a:t>
            </a:r>
          </a:p>
        </p:txBody>
      </p:sp>
      <p:sp>
        <p:nvSpPr>
          <p:cNvPr id="5" name="Text Placeholder 4">
            <a:extLst>
              <a:ext uri="{FF2B5EF4-FFF2-40B4-BE49-F238E27FC236}">
                <a16:creationId xmlns:a16="http://schemas.microsoft.com/office/drawing/2014/main" id="{489F596B-C9F8-4A75-820C-EE1A7894A980}"/>
              </a:ext>
            </a:extLst>
          </p:cNvPr>
          <p:cNvSpPr>
            <a:spLocks noGrp="1"/>
          </p:cNvSpPr>
          <p:nvPr>
            <p:ph type="body" sz="quarter" idx="10" hasCustomPrompt="1"/>
          </p:nvPr>
        </p:nvSpPr>
        <p:spPr>
          <a:xfrm>
            <a:off x="914400" y="1966913"/>
            <a:ext cx="11201400" cy="914400"/>
          </a:xfrm>
        </p:spPr>
        <p:txBody>
          <a:bodyPr>
            <a:noAutofit/>
          </a:bodyPr>
          <a:lstStyle>
            <a:lvl1pPr marL="0" indent="0" algn="ctr">
              <a:buNone/>
              <a:defRPr sz="6000">
                <a:solidFill>
                  <a:schemeClr val="bg1"/>
                </a:solidFill>
                <a:latin typeface="+mj-lt"/>
              </a:defRPr>
            </a:lvl1pPr>
            <a:lvl2pPr>
              <a:defRPr sz="6000">
                <a:solidFill>
                  <a:schemeClr val="bg1"/>
                </a:solidFill>
                <a:latin typeface="+mj-lt"/>
              </a:defRPr>
            </a:lvl2pPr>
            <a:lvl3pPr>
              <a:defRPr sz="6000">
                <a:solidFill>
                  <a:schemeClr val="bg1"/>
                </a:solidFill>
                <a:latin typeface="+mj-lt"/>
              </a:defRPr>
            </a:lvl3pPr>
            <a:lvl4pPr>
              <a:defRPr sz="6000">
                <a:solidFill>
                  <a:schemeClr val="bg1"/>
                </a:solidFill>
                <a:latin typeface="+mj-lt"/>
              </a:defRPr>
            </a:lvl4pPr>
            <a:lvl5pPr>
              <a:defRPr sz="6000">
                <a:solidFill>
                  <a:schemeClr val="bg1"/>
                </a:solidFill>
                <a:latin typeface="+mj-lt"/>
              </a:defRPr>
            </a:lvl5pPr>
          </a:lstStyle>
          <a:p>
            <a:pPr lvl="0"/>
            <a:r>
              <a:rPr lang="en-US" dirty="0"/>
              <a:t>Title of Presentation </a:t>
            </a:r>
          </a:p>
        </p:txBody>
      </p:sp>
    </p:spTree>
    <p:extLst>
      <p:ext uri="{BB962C8B-B14F-4D97-AF65-F5344CB8AC3E}">
        <p14:creationId xmlns:p14="http://schemas.microsoft.com/office/powerpoint/2010/main" val="76240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18B143-23F5-4E1D-80F8-42F5ECBAE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87" t="51526" r="8076" b="15836"/>
          <a:stretch/>
        </p:blipFill>
        <p:spPr>
          <a:xfrm>
            <a:off x="1" y="1"/>
            <a:ext cx="12192000" cy="5524500"/>
          </a:xfrm>
          <a:prstGeom prst="rect">
            <a:avLst/>
          </a:prstGeom>
        </p:spPr>
      </p:pic>
      <p:sp>
        <p:nvSpPr>
          <p:cNvPr id="10" name="Rectangle 9">
            <a:extLst>
              <a:ext uri="{FF2B5EF4-FFF2-40B4-BE49-F238E27FC236}">
                <a16:creationId xmlns:a16="http://schemas.microsoft.com/office/drawing/2014/main" id="{DB12F06E-B3A6-4ECB-8741-E1B4C04125D9}"/>
              </a:ext>
            </a:extLst>
          </p:cNvPr>
          <p:cNvSpPr/>
          <p:nvPr userDrawn="1"/>
        </p:nvSpPr>
        <p:spPr>
          <a:xfrm>
            <a:off x="1" y="0"/>
            <a:ext cx="12192000" cy="5524501"/>
          </a:xfrm>
          <a:prstGeom prst="rect">
            <a:avLst/>
          </a:prstGeom>
          <a:solidFill>
            <a:schemeClr val="dk1">
              <a:alpha val="3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2BE51CE-4708-4CBE-8F5A-64EB8CCCE96B}"/>
              </a:ext>
            </a:extLst>
          </p:cNvPr>
          <p:cNvSpPr>
            <a:spLocks noGrp="1"/>
          </p:cNvSpPr>
          <p:nvPr>
            <p:ph type="subTitle" idx="1" hasCustomPrompt="1"/>
          </p:nvPr>
        </p:nvSpPr>
        <p:spPr>
          <a:xfrm>
            <a:off x="914400" y="3041806"/>
            <a:ext cx="112014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a:p>
            <a:r>
              <a:rPr lang="en-US" dirty="0"/>
              <a:t>Department</a:t>
            </a:r>
          </a:p>
        </p:txBody>
      </p:sp>
      <p:sp>
        <p:nvSpPr>
          <p:cNvPr id="5" name="Text Placeholder 4">
            <a:extLst>
              <a:ext uri="{FF2B5EF4-FFF2-40B4-BE49-F238E27FC236}">
                <a16:creationId xmlns:a16="http://schemas.microsoft.com/office/drawing/2014/main" id="{E1833371-362B-41F0-A3A8-D25B9CE691D6}"/>
              </a:ext>
            </a:extLst>
          </p:cNvPr>
          <p:cNvSpPr>
            <a:spLocks noGrp="1"/>
          </p:cNvSpPr>
          <p:nvPr>
            <p:ph type="body" sz="quarter" idx="10" hasCustomPrompt="1"/>
          </p:nvPr>
        </p:nvSpPr>
        <p:spPr>
          <a:xfrm>
            <a:off x="914400" y="2106547"/>
            <a:ext cx="11201400" cy="935258"/>
          </a:xfrm>
        </p:spPr>
        <p:txBody>
          <a:bodyPr/>
          <a:lstStyle>
            <a:lvl1pPr marL="0" indent="0" algn="ctr">
              <a:buNone/>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a:t>
            </a:r>
          </a:p>
        </p:txBody>
      </p:sp>
    </p:spTree>
    <p:extLst>
      <p:ext uri="{BB962C8B-B14F-4D97-AF65-F5344CB8AC3E}">
        <p14:creationId xmlns:p14="http://schemas.microsoft.com/office/powerpoint/2010/main" val="183115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9865D-ADAF-4FF0-A592-C7EE01C527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58" b="33636"/>
          <a:stretch/>
        </p:blipFill>
        <p:spPr>
          <a:xfrm>
            <a:off x="0" y="1"/>
            <a:ext cx="12192000" cy="5524500"/>
          </a:xfrm>
          <a:prstGeom prst="rect">
            <a:avLst/>
          </a:prstGeom>
        </p:spPr>
      </p:pic>
      <p:sp>
        <p:nvSpPr>
          <p:cNvPr id="6" name="Rectangle 5">
            <a:extLst>
              <a:ext uri="{FF2B5EF4-FFF2-40B4-BE49-F238E27FC236}">
                <a16:creationId xmlns:a16="http://schemas.microsoft.com/office/drawing/2014/main" id="{47B0FBE7-BD94-4EB3-9F77-F45169DA57C6}"/>
              </a:ext>
            </a:extLst>
          </p:cNvPr>
          <p:cNvSpPr/>
          <p:nvPr userDrawn="1"/>
        </p:nvSpPr>
        <p:spPr>
          <a:xfrm>
            <a:off x="0" y="-103517"/>
            <a:ext cx="12192000" cy="5628017"/>
          </a:xfrm>
          <a:prstGeom prst="rect">
            <a:avLst/>
          </a:prstGeom>
          <a:solidFill>
            <a:schemeClr val="bg2">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2BE51CE-4708-4CBE-8F5A-64EB8CCCE96B}"/>
              </a:ext>
            </a:extLst>
          </p:cNvPr>
          <p:cNvSpPr>
            <a:spLocks noGrp="1"/>
          </p:cNvSpPr>
          <p:nvPr>
            <p:ph type="subTitle" idx="1" hasCustomPrompt="1"/>
          </p:nvPr>
        </p:nvSpPr>
        <p:spPr>
          <a:xfrm>
            <a:off x="914400" y="3041806"/>
            <a:ext cx="112014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a:p>
            <a:r>
              <a:rPr lang="en-US" dirty="0"/>
              <a:t>Department</a:t>
            </a:r>
          </a:p>
        </p:txBody>
      </p:sp>
      <p:sp>
        <p:nvSpPr>
          <p:cNvPr id="7" name="Text Placeholder 6">
            <a:extLst>
              <a:ext uri="{FF2B5EF4-FFF2-40B4-BE49-F238E27FC236}">
                <a16:creationId xmlns:a16="http://schemas.microsoft.com/office/drawing/2014/main" id="{711983B9-CB68-4DDD-AA99-11D431D69965}"/>
              </a:ext>
            </a:extLst>
          </p:cNvPr>
          <p:cNvSpPr>
            <a:spLocks noGrp="1"/>
          </p:cNvSpPr>
          <p:nvPr>
            <p:ph type="body" sz="quarter" idx="10" hasCustomPrompt="1"/>
          </p:nvPr>
        </p:nvSpPr>
        <p:spPr>
          <a:xfrm>
            <a:off x="914400" y="2047875"/>
            <a:ext cx="11201400" cy="914400"/>
          </a:xfrm>
        </p:spPr>
        <p:txBody>
          <a:bodyPr>
            <a:normAutofit/>
          </a:bodyPr>
          <a:lstStyle>
            <a:lvl1pPr marL="0" indent="0" algn="ctr">
              <a:buNone/>
              <a:defRPr sz="60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Title of Presentation</a:t>
            </a:r>
          </a:p>
        </p:txBody>
      </p:sp>
    </p:spTree>
    <p:extLst>
      <p:ext uri="{BB962C8B-B14F-4D97-AF65-F5344CB8AC3E}">
        <p14:creationId xmlns:p14="http://schemas.microsoft.com/office/powerpoint/2010/main" val="207841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Re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0B47-AA6D-4D33-AE08-3961C81BB974}"/>
              </a:ext>
            </a:extLst>
          </p:cNvPr>
          <p:cNvSpPr>
            <a:spLocks noGrp="1"/>
          </p:cNvSpPr>
          <p:nvPr>
            <p:ph type="title" hasCustomPrompt="1"/>
          </p:nvPr>
        </p:nvSpPr>
        <p:spPr/>
        <p:txBody>
          <a:bodyPr/>
          <a:lstStyle/>
          <a:p>
            <a:r>
              <a:rPr lang="en-US" dirty="0"/>
              <a:t>Title of Presentation</a:t>
            </a:r>
          </a:p>
        </p:txBody>
      </p:sp>
      <p:sp>
        <p:nvSpPr>
          <p:cNvPr id="3" name="Content Placeholder 2">
            <a:extLst>
              <a:ext uri="{FF2B5EF4-FFF2-40B4-BE49-F238E27FC236}">
                <a16:creationId xmlns:a16="http://schemas.microsoft.com/office/drawing/2014/main" id="{EA793D19-88B9-40B3-8AD3-7EC56948AE72}"/>
              </a:ext>
            </a:extLst>
          </p:cNvPr>
          <p:cNvSpPr>
            <a:spLocks noGrp="1"/>
          </p:cNvSpPr>
          <p:nvPr>
            <p:ph idx="1"/>
          </p:nvPr>
        </p:nvSpPr>
        <p:spPr>
          <a:xfrm>
            <a:off x="917914" y="1594624"/>
            <a:ext cx="11197886" cy="3824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0121CEE2-529E-4539-82E6-8688B9D1863F}"/>
              </a:ext>
            </a:extLst>
          </p:cNvPr>
          <p:cNvCxnSpPr/>
          <p:nvPr userDrawn="1"/>
        </p:nvCxnSpPr>
        <p:spPr>
          <a:xfrm flipH="1">
            <a:off x="0" y="1297577"/>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5BDB6A34-42A3-4727-9CDB-285162FF23FE}"/>
              </a:ext>
            </a:extLst>
          </p:cNvPr>
          <p:cNvSpPr>
            <a:spLocks noGrp="1"/>
          </p:cNvSpPr>
          <p:nvPr>
            <p:ph type="body" sz="quarter" idx="10" hasCustomPrompt="1"/>
          </p:nvPr>
        </p:nvSpPr>
        <p:spPr>
          <a:xfrm>
            <a:off x="917914" y="612470"/>
            <a:ext cx="9058275" cy="685107"/>
          </a:xfrm>
        </p:spPr>
        <p:txBody>
          <a:bodyPr>
            <a:normAutofit/>
          </a:bodyPr>
          <a:lstStyle>
            <a:lvl1pPr marL="0" indent="0">
              <a:buNone/>
              <a:defRPr sz="4400">
                <a:latin typeface="+mj-lt"/>
              </a:defRPr>
            </a:lvl1pPr>
          </a:lstStyle>
          <a:p>
            <a:pPr lvl="0"/>
            <a:r>
              <a:rPr lang="en-US" dirty="0"/>
              <a:t>Sub Information Title</a:t>
            </a:r>
          </a:p>
        </p:txBody>
      </p:sp>
    </p:spTree>
    <p:extLst>
      <p:ext uri="{BB962C8B-B14F-4D97-AF65-F5344CB8AC3E}">
        <p14:creationId xmlns:p14="http://schemas.microsoft.com/office/powerpoint/2010/main" val="183147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0B47-AA6D-4D33-AE08-3961C81BB974}"/>
              </a:ext>
            </a:extLst>
          </p:cNvPr>
          <p:cNvSpPr>
            <a:spLocks noGrp="1"/>
          </p:cNvSpPr>
          <p:nvPr>
            <p:ph type="title" hasCustomPrompt="1"/>
          </p:nvPr>
        </p:nvSpPr>
        <p:spPr/>
        <p:txBody>
          <a:bodyPr/>
          <a:lstStyle/>
          <a:p>
            <a:r>
              <a:rPr lang="en-US" dirty="0"/>
              <a:t>Title of Presentation</a:t>
            </a:r>
          </a:p>
        </p:txBody>
      </p:sp>
      <p:cxnSp>
        <p:nvCxnSpPr>
          <p:cNvPr id="9" name="Straight Connector 8">
            <a:extLst>
              <a:ext uri="{FF2B5EF4-FFF2-40B4-BE49-F238E27FC236}">
                <a16:creationId xmlns:a16="http://schemas.microsoft.com/office/drawing/2014/main" id="{0121CEE2-529E-4539-82E6-8688B9D1863F}"/>
              </a:ext>
            </a:extLst>
          </p:cNvPr>
          <p:cNvCxnSpPr/>
          <p:nvPr userDrawn="1"/>
        </p:nvCxnSpPr>
        <p:spPr>
          <a:xfrm flipH="1">
            <a:off x="0" y="1297577"/>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Oval 3">
            <a:extLst>
              <a:ext uri="{FF2B5EF4-FFF2-40B4-BE49-F238E27FC236}">
                <a16:creationId xmlns:a16="http://schemas.microsoft.com/office/drawing/2014/main" id="{1778EC5B-11B2-414A-B1F4-7B7A9CA0E185}"/>
              </a:ext>
            </a:extLst>
          </p:cNvPr>
          <p:cNvSpPr/>
          <p:nvPr userDrawn="1"/>
        </p:nvSpPr>
        <p:spPr>
          <a:xfrm>
            <a:off x="1329070" y="1913086"/>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sp>
        <p:nvSpPr>
          <p:cNvPr id="10" name="Content Placeholder 9">
            <a:extLst>
              <a:ext uri="{FF2B5EF4-FFF2-40B4-BE49-F238E27FC236}">
                <a16:creationId xmlns:a16="http://schemas.microsoft.com/office/drawing/2014/main" id="{C33C5879-AE70-44BE-8370-A0C1D326BFFC}"/>
              </a:ext>
            </a:extLst>
          </p:cNvPr>
          <p:cNvSpPr>
            <a:spLocks noGrp="1"/>
          </p:cNvSpPr>
          <p:nvPr>
            <p:ph sz="quarter" idx="11" hasCustomPrompt="1"/>
          </p:nvPr>
        </p:nvSpPr>
        <p:spPr>
          <a:xfrm>
            <a:off x="2012471" y="1922945"/>
            <a:ext cx="4083529" cy="543034"/>
          </a:xfrm>
        </p:spPr>
        <p:txBody>
          <a:bodyPr/>
          <a:lstStyle>
            <a:lvl1pPr marL="0" indent="0">
              <a:buNone/>
              <a:defRPr/>
            </a:lvl1pPr>
          </a:lstStyle>
          <a:p>
            <a:pPr lvl="0"/>
            <a:r>
              <a:rPr lang="en-US" dirty="0"/>
              <a:t>Rename Item</a:t>
            </a:r>
          </a:p>
        </p:txBody>
      </p:sp>
      <p:sp>
        <p:nvSpPr>
          <p:cNvPr id="11" name="Oval 10">
            <a:extLst>
              <a:ext uri="{FF2B5EF4-FFF2-40B4-BE49-F238E27FC236}">
                <a16:creationId xmlns:a16="http://schemas.microsoft.com/office/drawing/2014/main" id="{BA2AD5E7-FB4C-4D7D-A964-3B901114A2F7}"/>
              </a:ext>
            </a:extLst>
          </p:cNvPr>
          <p:cNvSpPr/>
          <p:nvPr userDrawn="1"/>
        </p:nvSpPr>
        <p:spPr>
          <a:xfrm>
            <a:off x="1329070" y="2594712"/>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2</a:t>
            </a:r>
          </a:p>
        </p:txBody>
      </p:sp>
      <p:sp>
        <p:nvSpPr>
          <p:cNvPr id="12" name="Content Placeholder 9">
            <a:extLst>
              <a:ext uri="{FF2B5EF4-FFF2-40B4-BE49-F238E27FC236}">
                <a16:creationId xmlns:a16="http://schemas.microsoft.com/office/drawing/2014/main" id="{5B810578-2307-4C1D-8B19-96A0C24880A2}"/>
              </a:ext>
            </a:extLst>
          </p:cNvPr>
          <p:cNvSpPr>
            <a:spLocks noGrp="1"/>
          </p:cNvSpPr>
          <p:nvPr>
            <p:ph sz="quarter" idx="12" hasCustomPrompt="1"/>
          </p:nvPr>
        </p:nvSpPr>
        <p:spPr>
          <a:xfrm>
            <a:off x="2012471" y="2604571"/>
            <a:ext cx="4083529" cy="543034"/>
          </a:xfrm>
        </p:spPr>
        <p:txBody>
          <a:bodyPr/>
          <a:lstStyle>
            <a:lvl1pPr marL="0" indent="0">
              <a:buNone/>
              <a:defRPr/>
            </a:lvl1pPr>
          </a:lstStyle>
          <a:p>
            <a:pPr lvl="0"/>
            <a:r>
              <a:rPr lang="en-US" dirty="0"/>
              <a:t>Rename Item</a:t>
            </a:r>
          </a:p>
        </p:txBody>
      </p:sp>
      <p:sp>
        <p:nvSpPr>
          <p:cNvPr id="13" name="Oval 12">
            <a:extLst>
              <a:ext uri="{FF2B5EF4-FFF2-40B4-BE49-F238E27FC236}">
                <a16:creationId xmlns:a16="http://schemas.microsoft.com/office/drawing/2014/main" id="{8E6F229A-20B7-45A0-A8FF-F88F8CD1AE5A}"/>
              </a:ext>
            </a:extLst>
          </p:cNvPr>
          <p:cNvSpPr/>
          <p:nvPr userDrawn="1"/>
        </p:nvSpPr>
        <p:spPr>
          <a:xfrm>
            <a:off x="1329070" y="3286197"/>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3</a:t>
            </a:r>
          </a:p>
        </p:txBody>
      </p:sp>
      <p:sp>
        <p:nvSpPr>
          <p:cNvPr id="14" name="Content Placeholder 9">
            <a:extLst>
              <a:ext uri="{FF2B5EF4-FFF2-40B4-BE49-F238E27FC236}">
                <a16:creationId xmlns:a16="http://schemas.microsoft.com/office/drawing/2014/main" id="{554E226F-9BC1-4521-9281-19AB0C3B09D4}"/>
              </a:ext>
            </a:extLst>
          </p:cNvPr>
          <p:cNvSpPr>
            <a:spLocks noGrp="1"/>
          </p:cNvSpPr>
          <p:nvPr>
            <p:ph sz="quarter" idx="13" hasCustomPrompt="1"/>
          </p:nvPr>
        </p:nvSpPr>
        <p:spPr>
          <a:xfrm>
            <a:off x="2012471" y="3296056"/>
            <a:ext cx="4083529" cy="543034"/>
          </a:xfrm>
        </p:spPr>
        <p:txBody>
          <a:bodyPr/>
          <a:lstStyle>
            <a:lvl1pPr marL="0" indent="0">
              <a:buNone/>
              <a:defRPr/>
            </a:lvl1pPr>
          </a:lstStyle>
          <a:p>
            <a:pPr lvl="0"/>
            <a:r>
              <a:rPr lang="en-US" dirty="0"/>
              <a:t>Rename Item</a:t>
            </a:r>
          </a:p>
        </p:txBody>
      </p:sp>
      <p:sp>
        <p:nvSpPr>
          <p:cNvPr id="15" name="Oval 14">
            <a:extLst>
              <a:ext uri="{FF2B5EF4-FFF2-40B4-BE49-F238E27FC236}">
                <a16:creationId xmlns:a16="http://schemas.microsoft.com/office/drawing/2014/main" id="{1FCFAF4B-60FB-42E4-B457-3E666F74F639}"/>
              </a:ext>
            </a:extLst>
          </p:cNvPr>
          <p:cNvSpPr/>
          <p:nvPr userDrawn="1"/>
        </p:nvSpPr>
        <p:spPr>
          <a:xfrm>
            <a:off x="1329070" y="3977682"/>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4</a:t>
            </a:r>
          </a:p>
        </p:txBody>
      </p:sp>
      <p:sp>
        <p:nvSpPr>
          <p:cNvPr id="16" name="Content Placeholder 9">
            <a:extLst>
              <a:ext uri="{FF2B5EF4-FFF2-40B4-BE49-F238E27FC236}">
                <a16:creationId xmlns:a16="http://schemas.microsoft.com/office/drawing/2014/main" id="{945C6D51-1BC5-4218-AA24-958E333274F7}"/>
              </a:ext>
            </a:extLst>
          </p:cNvPr>
          <p:cNvSpPr>
            <a:spLocks noGrp="1"/>
          </p:cNvSpPr>
          <p:nvPr>
            <p:ph sz="quarter" idx="14" hasCustomPrompt="1"/>
          </p:nvPr>
        </p:nvSpPr>
        <p:spPr>
          <a:xfrm>
            <a:off x="2012471" y="3987541"/>
            <a:ext cx="4083529" cy="543034"/>
          </a:xfrm>
        </p:spPr>
        <p:txBody>
          <a:bodyPr/>
          <a:lstStyle>
            <a:lvl1pPr marL="0" indent="0">
              <a:buNone/>
              <a:defRPr/>
            </a:lvl1pPr>
          </a:lstStyle>
          <a:p>
            <a:pPr lvl="0"/>
            <a:r>
              <a:rPr lang="en-US" dirty="0"/>
              <a:t>Rename Item</a:t>
            </a:r>
          </a:p>
        </p:txBody>
      </p:sp>
      <p:sp>
        <p:nvSpPr>
          <p:cNvPr id="17" name="Oval 16">
            <a:extLst>
              <a:ext uri="{FF2B5EF4-FFF2-40B4-BE49-F238E27FC236}">
                <a16:creationId xmlns:a16="http://schemas.microsoft.com/office/drawing/2014/main" id="{297454FC-8E4C-4020-9413-35B82673580C}"/>
              </a:ext>
            </a:extLst>
          </p:cNvPr>
          <p:cNvSpPr/>
          <p:nvPr userDrawn="1"/>
        </p:nvSpPr>
        <p:spPr>
          <a:xfrm>
            <a:off x="6978503" y="1907567"/>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5</a:t>
            </a:r>
          </a:p>
        </p:txBody>
      </p:sp>
      <p:sp>
        <p:nvSpPr>
          <p:cNvPr id="18" name="Content Placeholder 9">
            <a:extLst>
              <a:ext uri="{FF2B5EF4-FFF2-40B4-BE49-F238E27FC236}">
                <a16:creationId xmlns:a16="http://schemas.microsoft.com/office/drawing/2014/main" id="{AFCCBA43-6EB3-4B3E-87B2-B7D81D9A3090}"/>
              </a:ext>
            </a:extLst>
          </p:cNvPr>
          <p:cNvSpPr>
            <a:spLocks noGrp="1"/>
          </p:cNvSpPr>
          <p:nvPr>
            <p:ph sz="quarter" idx="15" hasCustomPrompt="1"/>
          </p:nvPr>
        </p:nvSpPr>
        <p:spPr>
          <a:xfrm>
            <a:off x="7661904" y="1917426"/>
            <a:ext cx="4083529" cy="543034"/>
          </a:xfrm>
        </p:spPr>
        <p:txBody>
          <a:bodyPr/>
          <a:lstStyle>
            <a:lvl1pPr marL="0" indent="0">
              <a:buNone/>
              <a:defRPr/>
            </a:lvl1pPr>
          </a:lstStyle>
          <a:p>
            <a:pPr lvl="0"/>
            <a:r>
              <a:rPr lang="en-US" dirty="0"/>
              <a:t>Rename Item</a:t>
            </a:r>
          </a:p>
        </p:txBody>
      </p:sp>
      <p:sp>
        <p:nvSpPr>
          <p:cNvPr id="19" name="Oval 18">
            <a:extLst>
              <a:ext uri="{FF2B5EF4-FFF2-40B4-BE49-F238E27FC236}">
                <a16:creationId xmlns:a16="http://schemas.microsoft.com/office/drawing/2014/main" id="{8F2FB170-5A9A-4A47-9719-727EB51B8D5C}"/>
              </a:ext>
            </a:extLst>
          </p:cNvPr>
          <p:cNvSpPr/>
          <p:nvPr userDrawn="1"/>
        </p:nvSpPr>
        <p:spPr>
          <a:xfrm>
            <a:off x="6978503" y="2686029"/>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6</a:t>
            </a:r>
          </a:p>
        </p:txBody>
      </p:sp>
      <p:sp>
        <p:nvSpPr>
          <p:cNvPr id="20" name="Content Placeholder 9">
            <a:extLst>
              <a:ext uri="{FF2B5EF4-FFF2-40B4-BE49-F238E27FC236}">
                <a16:creationId xmlns:a16="http://schemas.microsoft.com/office/drawing/2014/main" id="{46403362-E29D-4C35-BA2E-E306495698B9}"/>
              </a:ext>
            </a:extLst>
          </p:cNvPr>
          <p:cNvSpPr>
            <a:spLocks noGrp="1"/>
          </p:cNvSpPr>
          <p:nvPr>
            <p:ph sz="quarter" idx="16" hasCustomPrompt="1"/>
          </p:nvPr>
        </p:nvSpPr>
        <p:spPr>
          <a:xfrm>
            <a:off x="7661904" y="2695888"/>
            <a:ext cx="4083529" cy="543034"/>
          </a:xfrm>
        </p:spPr>
        <p:txBody>
          <a:bodyPr/>
          <a:lstStyle>
            <a:lvl1pPr marL="0" indent="0">
              <a:buNone/>
              <a:defRPr/>
            </a:lvl1pPr>
          </a:lstStyle>
          <a:p>
            <a:pPr lvl="0"/>
            <a:r>
              <a:rPr lang="en-US" dirty="0"/>
              <a:t>Rename Item</a:t>
            </a:r>
          </a:p>
        </p:txBody>
      </p:sp>
      <p:sp>
        <p:nvSpPr>
          <p:cNvPr id="21" name="Oval 20">
            <a:extLst>
              <a:ext uri="{FF2B5EF4-FFF2-40B4-BE49-F238E27FC236}">
                <a16:creationId xmlns:a16="http://schemas.microsoft.com/office/drawing/2014/main" id="{4DD0DFF7-9062-4157-B699-8385E1E843F5}"/>
              </a:ext>
            </a:extLst>
          </p:cNvPr>
          <p:cNvSpPr/>
          <p:nvPr userDrawn="1"/>
        </p:nvSpPr>
        <p:spPr>
          <a:xfrm>
            <a:off x="6978503" y="3337702"/>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7</a:t>
            </a:r>
          </a:p>
        </p:txBody>
      </p:sp>
      <p:sp>
        <p:nvSpPr>
          <p:cNvPr id="22" name="Content Placeholder 9">
            <a:extLst>
              <a:ext uri="{FF2B5EF4-FFF2-40B4-BE49-F238E27FC236}">
                <a16:creationId xmlns:a16="http://schemas.microsoft.com/office/drawing/2014/main" id="{A078D2D4-03A2-481F-BE21-0FA36F0F61AA}"/>
              </a:ext>
            </a:extLst>
          </p:cNvPr>
          <p:cNvSpPr>
            <a:spLocks noGrp="1"/>
          </p:cNvSpPr>
          <p:nvPr>
            <p:ph sz="quarter" idx="17" hasCustomPrompt="1"/>
          </p:nvPr>
        </p:nvSpPr>
        <p:spPr>
          <a:xfrm>
            <a:off x="7661904" y="3347561"/>
            <a:ext cx="4083529" cy="543034"/>
          </a:xfrm>
        </p:spPr>
        <p:txBody>
          <a:bodyPr/>
          <a:lstStyle>
            <a:lvl1pPr marL="0" indent="0">
              <a:buNone/>
              <a:defRPr/>
            </a:lvl1pPr>
          </a:lstStyle>
          <a:p>
            <a:pPr lvl="0"/>
            <a:r>
              <a:rPr lang="en-US" dirty="0"/>
              <a:t>Rename Item</a:t>
            </a:r>
          </a:p>
        </p:txBody>
      </p:sp>
      <p:sp>
        <p:nvSpPr>
          <p:cNvPr id="23" name="Oval 22">
            <a:extLst>
              <a:ext uri="{FF2B5EF4-FFF2-40B4-BE49-F238E27FC236}">
                <a16:creationId xmlns:a16="http://schemas.microsoft.com/office/drawing/2014/main" id="{178260D9-1072-4590-9A4D-C4EA26680175}"/>
              </a:ext>
            </a:extLst>
          </p:cNvPr>
          <p:cNvSpPr/>
          <p:nvPr userDrawn="1"/>
        </p:nvSpPr>
        <p:spPr>
          <a:xfrm>
            <a:off x="6978503" y="3977682"/>
            <a:ext cx="552893" cy="5528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8</a:t>
            </a:r>
          </a:p>
        </p:txBody>
      </p:sp>
      <p:sp>
        <p:nvSpPr>
          <p:cNvPr id="24" name="Content Placeholder 9">
            <a:extLst>
              <a:ext uri="{FF2B5EF4-FFF2-40B4-BE49-F238E27FC236}">
                <a16:creationId xmlns:a16="http://schemas.microsoft.com/office/drawing/2014/main" id="{5B2695E5-7FAC-4961-9BD1-2590D3CC2909}"/>
              </a:ext>
            </a:extLst>
          </p:cNvPr>
          <p:cNvSpPr>
            <a:spLocks noGrp="1"/>
          </p:cNvSpPr>
          <p:nvPr>
            <p:ph sz="quarter" idx="18" hasCustomPrompt="1"/>
          </p:nvPr>
        </p:nvSpPr>
        <p:spPr>
          <a:xfrm>
            <a:off x="7661904" y="3987541"/>
            <a:ext cx="4083529" cy="543034"/>
          </a:xfrm>
        </p:spPr>
        <p:txBody>
          <a:bodyPr/>
          <a:lstStyle>
            <a:lvl1pPr marL="0" indent="0">
              <a:buNone/>
              <a:defRPr/>
            </a:lvl1pPr>
          </a:lstStyle>
          <a:p>
            <a:pPr lvl="0"/>
            <a:r>
              <a:rPr lang="en-US" dirty="0"/>
              <a:t>Rename Item</a:t>
            </a:r>
          </a:p>
        </p:txBody>
      </p:sp>
      <p:sp>
        <p:nvSpPr>
          <p:cNvPr id="25" name="Text Placeholder 4">
            <a:extLst>
              <a:ext uri="{FF2B5EF4-FFF2-40B4-BE49-F238E27FC236}">
                <a16:creationId xmlns:a16="http://schemas.microsoft.com/office/drawing/2014/main" id="{F2F62D8F-97B0-4A56-A97C-BE91BE7C11D9}"/>
              </a:ext>
            </a:extLst>
          </p:cNvPr>
          <p:cNvSpPr>
            <a:spLocks noGrp="1"/>
          </p:cNvSpPr>
          <p:nvPr>
            <p:ph type="body" sz="quarter" idx="10" hasCustomPrompt="1"/>
          </p:nvPr>
        </p:nvSpPr>
        <p:spPr>
          <a:xfrm>
            <a:off x="917914" y="612470"/>
            <a:ext cx="9058275" cy="685107"/>
          </a:xfrm>
        </p:spPr>
        <p:txBody>
          <a:bodyPr>
            <a:normAutofit/>
          </a:bodyPr>
          <a:lstStyle>
            <a:lvl1pPr marL="0" indent="0">
              <a:buNone/>
              <a:defRPr sz="4400">
                <a:latin typeface="+mj-lt"/>
              </a:defRPr>
            </a:lvl1pPr>
          </a:lstStyle>
          <a:p>
            <a:pPr lvl="0"/>
            <a:r>
              <a:rPr lang="en-US" dirty="0"/>
              <a:t>Sub Information Title</a:t>
            </a:r>
          </a:p>
        </p:txBody>
      </p:sp>
    </p:spTree>
    <p:extLst>
      <p:ext uri="{BB962C8B-B14F-4D97-AF65-F5344CB8AC3E}">
        <p14:creationId xmlns:p14="http://schemas.microsoft.com/office/powerpoint/2010/main" val="323637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blk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2BB338-6D5F-48A8-BC9D-3A47088E2901}"/>
              </a:ext>
            </a:extLst>
          </p:cNvPr>
          <p:cNvSpPr/>
          <p:nvPr userDrawn="1"/>
        </p:nvSpPr>
        <p:spPr>
          <a:xfrm>
            <a:off x="-1" y="-308344"/>
            <a:ext cx="12192001" cy="58328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793D19-88B9-40B3-8AD3-7EC56948AE72}"/>
              </a:ext>
            </a:extLst>
          </p:cNvPr>
          <p:cNvSpPr>
            <a:spLocks noGrp="1"/>
          </p:cNvSpPr>
          <p:nvPr>
            <p:ph idx="1"/>
          </p:nvPr>
        </p:nvSpPr>
        <p:spPr>
          <a:xfrm>
            <a:off x="917914" y="1594624"/>
            <a:ext cx="11197886" cy="3824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0121CEE2-529E-4539-82E6-8688B9D1863F}"/>
              </a:ext>
            </a:extLst>
          </p:cNvPr>
          <p:cNvCxnSpPr/>
          <p:nvPr userDrawn="1"/>
        </p:nvCxnSpPr>
        <p:spPr>
          <a:xfrm flipH="1">
            <a:off x="0" y="1297577"/>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Text Placeholder 4">
            <a:extLst>
              <a:ext uri="{FF2B5EF4-FFF2-40B4-BE49-F238E27FC236}">
                <a16:creationId xmlns:a16="http://schemas.microsoft.com/office/drawing/2014/main" id="{4BA7B67C-0BC9-4F5F-B500-89B24CFA734B}"/>
              </a:ext>
            </a:extLst>
          </p:cNvPr>
          <p:cNvSpPr>
            <a:spLocks noGrp="1"/>
          </p:cNvSpPr>
          <p:nvPr>
            <p:ph type="body" sz="quarter" idx="10" hasCustomPrompt="1"/>
          </p:nvPr>
        </p:nvSpPr>
        <p:spPr>
          <a:xfrm>
            <a:off x="917914" y="612470"/>
            <a:ext cx="9058275" cy="685107"/>
          </a:xfrm>
        </p:spPr>
        <p:txBody>
          <a:bodyPr>
            <a:normAutofit/>
          </a:bodyPr>
          <a:lstStyle>
            <a:lvl1pPr marL="0" indent="0">
              <a:buNone/>
              <a:defRPr sz="4400">
                <a:solidFill>
                  <a:schemeClr val="bg2"/>
                </a:solidFill>
                <a:latin typeface="+mj-lt"/>
              </a:defRPr>
            </a:lvl1pPr>
          </a:lstStyle>
          <a:p>
            <a:pPr lvl="0"/>
            <a:r>
              <a:rPr lang="en-US" dirty="0"/>
              <a:t>Sub Information Title</a:t>
            </a:r>
          </a:p>
        </p:txBody>
      </p:sp>
    </p:spTree>
    <p:extLst>
      <p:ext uri="{BB962C8B-B14F-4D97-AF65-F5344CB8AC3E}">
        <p14:creationId xmlns:p14="http://schemas.microsoft.com/office/powerpoint/2010/main" val="237802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0B47-AA6D-4D33-AE08-3961C81BB974}"/>
              </a:ext>
            </a:extLst>
          </p:cNvPr>
          <p:cNvSpPr>
            <a:spLocks noGrp="1"/>
          </p:cNvSpPr>
          <p:nvPr>
            <p:ph type="title" hasCustomPrompt="1"/>
          </p:nvPr>
        </p:nvSpPr>
        <p:spPr/>
        <p:txBody>
          <a:bodyPr/>
          <a:lstStyle>
            <a:lvl1pPr>
              <a:defRPr/>
            </a:lvl1pPr>
          </a:lstStyle>
          <a:p>
            <a:r>
              <a:rPr lang="en-US" dirty="0"/>
              <a:t>Title of Presentation</a:t>
            </a:r>
          </a:p>
        </p:txBody>
      </p:sp>
      <p:cxnSp>
        <p:nvCxnSpPr>
          <p:cNvPr id="9" name="Straight Connector 8">
            <a:extLst>
              <a:ext uri="{FF2B5EF4-FFF2-40B4-BE49-F238E27FC236}">
                <a16:creationId xmlns:a16="http://schemas.microsoft.com/office/drawing/2014/main" id="{0121CEE2-529E-4539-82E6-8688B9D1863F}"/>
              </a:ext>
            </a:extLst>
          </p:cNvPr>
          <p:cNvCxnSpPr/>
          <p:nvPr userDrawn="1"/>
        </p:nvCxnSpPr>
        <p:spPr>
          <a:xfrm flipH="1">
            <a:off x="0" y="1297577"/>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9C2FB39F-6E82-43ED-A3CE-6C5666CD5DA6}"/>
              </a:ext>
            </a:extLst>
          </p:cNvPr>
          <p:cNvSpPr>
            <a:spLocks noGrp="1"/>
          </p:cNvSpPr>
          <p:nvPr>
            <p:ph type="body" sz="quarter" idx="10" hasCustomPrompt="1"/>
          </p:nvPr>
        </p:nvSpPr>
        <p:spPr>
          <a:xfrm>
            <a:off x="917914" y="612470"/>
            <a:ext cx="9058275" cy="685107"/>
          </a:xfrm>
        </p:spPr>
        <p:txBody>
          <a:bodyPr>
            <a:normAutofit/>
          </a:bodyPr>
          <a:lstStyle>
            <a:lvl1pPr marL="0" indent="0">
              <a:buNone/>
              <a:defRPr sz="4400">
                <a:latin typeface="+mj-lt"/>
              </a:defRPr>
            </a:lvl1pPr>
          </a:lstStyle>
          <a:p>
            <a:pPr lvl="0"/>
            <a:r>
              <a:rPr lang="en-US" dirty="0"/>
              <a:t>Sub Information Title</a:t>
            </a:r>
          </a:p>
        </p:txBody>
      </p:sp>
    </p:spTree>
    <p:extLst>
      <p:ext uri="{BB962C8B-B14F-4D97-AF65-F5344CB8AC3E}">
        <p14:creationId xmlns:p14="http://schemas.microsoft.com/office/powerpoint/2010/main" val="131747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0B47-AA6D-4D33-AE08-3961C81BB974}"/>
              </a:ext>
            </a:extLst>
          </p:cNvPr>
          <p:cNvSpPr>
            <a:spLocks noGrp="1"/>
          </p:cNvSpPr>
          <p:nvPr>
            <p:ph type="title" hasCustomPrompt="1"/>
          </p:nvPr>
        </p:nvSpPr>
        <p:spPr>
          <a:xfrm>
            <a:off x="917915" y="5570318"/>
            <a:ext cx="11197885" cy="1075462"/>
          </a:xfrm>
        </p:spPr>
        <p:txBody>
          <a:bodyPr/>
          <a:lstStyle/>
          <a:p>
            <a:r>
              <a:rPr lang="en-US" dirty="0"/>
              <a:t>Title of Presentation</a:t>
            </a:r>
          </a:p>
        </p:txBody>
      </p:sp>
      <p:cxnSp>
        <p:nvCxnSpPr>
          <p:cNvPr id="9" name="Straight Connector 8">
            <a:extLst>
              <a:ext uri="{FF2B5EF4-FFF2-40B4-BE49-F238E27FC236}">
                <a16:creationId xmlns:a16="http://schemas.microsoft.com/office/drawing/2014/main" id="{0121CEE2-529E-4539-82E6-8688B9D1863F}"/>
              </a:ext>
            </a:extLst>
          </p:cNvPr>
          <p:cNvCxnSpPr/>
          <p:nvPr userDrawn="1"/>
        </p:nvCxnSpPr>
        <p:spPr>
          <a:xfrm flipH="1">
            <a:off x="0" y="1297577"/>
            <a:ext cx="7916091"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2">
            <a:extLst>
              <a:ext uri="{FF2B5EF4-FFF2-40B4-BE49-F238E27FC236}">
                <a16:creationId xmlns:a16="http://schemas.microsoft.com/office/drawing/2014/main" id="{1C51E186-D460-4781-A507-8A080FEA94AC}"/>
              </a:ext>
            </a:extLst>
          </p:cNvPr>
          <p:cNvSpPr>
            <a:spLocks noGrp="1"/>
          </p:cNvSpPr>
          <p:nvPr>
            <p:ph sz="half" idx="1"/>
          </p:nvPr>
        </p:nvSpPr>
        <p:spPr>
          <a:xfrm>
            <a:off x="1116418" y="1342810"/>
            <a:ext cx="4979581" cy="4181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4BFA57A0-FA13-4F93-82F8-4DFD8234F270}"/>
              </a:ext>
            </a:extLst>
          </p:cNvPr>
          <p:cNvSpPr>
            <a:spLocks noGrp="1"/>
          </p:cNvSpPr>
          <p:nvPr>
            <p:ph sz="half" idx="2"/>
          </p:nvPr>
        </p:nvSpPr>
        <p:spPr>
          <a:xfrm>
            <a:off x="6450418" y="1342810"/>
            <a:ext cx="4979581" cy="4181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07B9C5F7-6547-480D-8840-703E5C4CCC75}"/>
              </a:ext>
            </a:extLst>
          </p:cNvPr>
          <p:cNvSpPr>
            <a:spLocks noGrp="1"/>
          </p:cNvSpPr>
          <p:nvPr>
            <p:ph type="body" sz="quarter" idx="10" hasCustomPrompt="1"/>
          </p:nvPr>
        </p:nvSpPr>
        <p:spPr>
          <a:xfrm>
            <a:off x="917914" y="612470"/>
            <a:ext cx="9058275" cy="685107"/>
          </a:xfrm>
        </p:spPr>
        <p:txBody>
          <a:bodyPr>
            <a:normAutofit/>
          </a:bodyPr>
          <a:lstStyle>
            <a:lvl1pPr marL="0" indent="0">
              <a:buNone/>
              <a:defRPr sz="4400">
                <a:latin typeface="+mj-lt"/>
              </a:defRPr>
            </a:lvl1pPr>
          </a:lstStyle>
          <a:p>
            <a:pPr lvl="0"/>
            <a:r>
              <a:rPr lang="en-US" dirty="0"/>
              <a:t>Sub Information Title</a:t>
            </a:r>
          </a:p>
        </p:txBody>
      </p:sp>
    </p:spTree>
    <p:extLst>
      <p:ext uri="{BB962C8B-B14F-4D97-AF65-F5344CB8AC3E}">
        <p14:creationId xmlns:p14="http://schemas.microsoft.com/office/powerpoint/2010/main" val="289958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52F6F7-7CFE-4B59-928C-3D9A271CE799}"/>
              </a:ext>
            </a:extLst>
          </p:cNvPr>
          <p:cNvSpPr/>
          <p:nvPr userDrawn="1"/>
        </p:nvSpPr>
        <p:spPr>
          <a:xfrm>
            <a:off x="0" y="5522806"/>
            <a:ext cx="12192000"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E1BDA43-E9E3-4370-97F9-1B6987AD008E}"/>
              </a:ext>
            </a:extLst>
          </p:cNvPr>
          <p:cNvSpPr>
            <a:spLocks noGrp="1"/>
          </p:cNvSpPr>
          <p:nvPr>
            <p:ph type="title"/>
          </p:nvPr>
        </p:nvSpPr>
        <p:spPr>
          <a:xfrm>
            <a:off x="917915" y="5570318"/>
            <a:ext cx="11197885" cy="1075462"/>
          </a:xfrm>
          <a:prstGeom prst="rect">
            <a:avLst/>
          </a:prstGeom>
        </p:spPr>
        <p:txBody>
          <a:bodyPr vert="horz" lIns="91440" tIns="45720" rIns="91440" bIns="45720" rtlCol="0" anchor="b">
            <a:normAutofit/>
          </a:bodyPr>
          <a:lstStyle/>
          <a:p>
            <a:r>
              <a:rPr lang="en-US" dirty="0"/>
              <a:t>Title of Presentation</a:t>
            </a:r>
          </a:p>
        </p:txBody>
      </p:sp>
      <p:sp>
        <p:nvSpPr>
          <p:cNvPr id="3" name="Text Placeholder 2">
            <a:extLst>
              <a:ext uri="{FF2B5EF4-FFF2-40B4-BE49-F238E27FC236}">
                <a16:creationId xmlns:a16="http://schemas.microsoft.com/office/drawing/2014/main" id="{F388999D-C535-43B4-B8DA-EB696EC877DA}"/>
              </a:ext>
            </a:extLst>
          </p:cNvPr>
          <p:cNvSpPr>
            <a:spLocks noGrp="1"/>
          </p:cNvSpPr>
          <p:nvPr>
            <p:ph type="body" idx="1"/>
          </p:nvPr>
        </p:nvSpPr>
        <p:spPr>
          <a:xfrm>
            <a:off x="917914" y="415218"/>
            <a:ext cx="1111593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12E780BA-00C0-4B3F-BEFD-6DC1CC54D20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6200" y="5550399"/>
            <a:ext cx="838200" cy="1193302"/>
          </a:xfrm>
          <a:prstGeom prst="rect">
            <a:avLst/>
          </a:prstGeom>
        </p:spPr>
      </p:pic>
    </p:spTree>
    <p:extLst>
      <p:ext uri="{BB962C8B-B14F-4D97-AF65-F5344CB8AC3E}">
        <p14:creationId xmlns:p14="http://schemas.microsoft.com/office/powerpoint/2010/main" val="38969282"/>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9" r:id="rId4"/>
    <p:sldLayoutId id="2147483650" r:id="rId5"/>
    <p:sldLayoutId id="2147483667" r:id="rId6"/>
    <p:sldLayoutId id="2147483666" r:id="rId7"/>
    <p:sldLayoutId id="2147483662" r:id="rId8"/>
    <p:sldLayoutId id="2147483661" r:id="rId9"/>
    <p:sldLayoutId id="2147483652" r:id="rId10"/>
    <p:sldLayoutId id="2147483651" r:id="rId11"/>
    <p:sldLayoutId id="2147483668" r:id="rId12"/>
    <p:sldLayoutId id="2147483663" r:id="rId13"/>
    <p:sldLayoutId id="2147483664" r:id="rId14"/>
    <p:sldLayoutId id="2147483653" r:id="rId15"/>
    <p:sldLayoutId id="2147483654" r:id="rId16"/>
    <p:sldLayoutId id="2147483655" r:id="rId17"/>
    <p:sldLayoutId id="2147483656" r:id="rId18"/>
    <p:sldLayoutId id="2147483665" r:id="rId19"/>
  </p:sldLayoutIdLst>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112713" indent="-11271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11271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27113" indent="-1079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484313" indent="-1127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941513" indent="-1127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48" userDrawn="1">
          <p15:clr>
            <a:srgbClr val="F26B43"/>
          </p15:clr>
        </p15:guide>
        <p15:guide id="3" orient="horz" pos="72" userDrawn="1">
          <p15:clr>
            <a:srgbClr val="F26B43"/>
          </p15:clr>
        </p15:guide>
        <p15:guide id="4" pos="7632" userDrawn="1">
          <p15:clr>
            <a:srgbClr val="F26B43"/>
          </p15:clr>
        </p15:guide>
        <p15:guide id="5" pos="576" userDrawn="1">
          <p15:clr>
            <a:srgbClr val="F26B43"/>
          </p15:clr>
        </p15:guide>
        <p15:guide id="6" orient="horz" pos="34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orcity.org/publicworks/engineering-development-service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mailto:ocpublicworks@orcity.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orcity.org/maps/construction-project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hyperlink" Target="https://www.orcity.org/meetings" TargetMode="External"/><Relationship Id="rId4" Type="http://schemas.openxmlformats.org/officeDocument/2006/relationships/hyperlink" Target="https://www.orcity.org/projec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3976-BCB5-4E18-9714-21B40696B662}"/>
              </a:ext>
            </a:extLst>
          </p:cNvPr>
          <p:cNvSpPr>
            <a:spLocks noGrp="1"/>
          </p:cNvSpPr>
          <p:nvPr>
            <p:ph type="ctrTitle" idx="4294967295"/>
          </p:nvPr>
        </p:nvSpPr>
        <p:spPr>
          <a:xfrm>
            <a:off x="914400" y="654012"/>
            <a:ext cx="11201400" cy="2387600"/>
          </a:xfrm>
        </p:spPr>
        <p:txBody>
          <a:bodyPr/>
          <a:lstStyle/>
          <a:p>
            <a:r>
              <a:rPr lang="en-US" dirty="0"/>
              <a:t>Private Development 101</a:t>
            </a:r>
          </a:p>
        </p:txBody>
      </p:sp>
      <p:sp>
        <p:nvSpPr>
          <p:cNvPr id="3" name="Subtitle 2">
            <a:extLst>
              <a:ext uri="{FF2B5EF4-FFF2-40B4-BE49-F238E27FC236}">
                <a16:creationId xmlns:a16="http://schemas.microsoft.com/office/drawing/2014/main" id="{F26FA02E-3889-4C6F-ABE0-0FA1C1E7B759}"/>
              </a:ext>
            </a:extLst>
          </p:cNvPr>
          <p:cNvSpPr>
            <a:spLocks noGrp="1"/>
          </p:cNvSpPr>
          <p:nvPr>
            <p:ph type="subTitle" idx="1"/>
          </p:nvPr>
        </p:nvSpPr>
        <p:spPr/>
        <p:txBody>
          <a:bodyPr>
            <a:normAutofit/>
          </a:bodyPr>
          <a:lstStyle/>
          <a:p>
            <a:pPr algn="l"/>
            <a:r>
              <a:rPr lang="en-US" dirty="0"/>
              <a:t>From the citizen perspective</a:t>
            </a:r>
          </a:p>
          <a:p>
            <a:pPr algn="l"/>
            <a:endParaRPr lang="en-US" dirty="0"/>
          </a:p>
          <a:p>
            <a:pPr algn="l"/>
            <a:r>
              <a:rPr lang="en-US" dirty="0"/>
              <a:t>Provided by : Oregon City Public Works</a:t>
            </a:r>
          </a:p>
        </p:txBody>
      </p:sp>
    </p:spTree>
    <p:extLst>
      <p:ext uri="{BB962C8B-B14F-4D97-AF65-F5344CB8AC3E}">
        <p14:creationId xmlns:p14="http://schemas.microsoft.com/office/powerpoint/2010/main" val="1034523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The Standards</a:t>
            </a:r>
          </a:p>
        </p:txBody>
      </p:sp>
      <p:sp>
        <p:nvSpPr>
          <p:cNvPr id="3" name="TextBox 2">
            <a:extLst>
              <a:ext uri="{FF2B5EF4-FFF2-40B4-BE49-F238E27FC236}">
                <a16:creationId xmlns:a16="http://schemas.microsoft.com/office/drawing/2014/main" id="{D7B5A994-E942-2C25-5C67-5711A5BF0DEB}"/>
              </a:ext>
            </a:extLst>
          </p:cNvPr>
          <p:cNvSpPr txBox="1"/>
          <p:nvPr/>
        </p:nvSpPr>
        <p:spPr>
          <a:xfrm>
            <a:off x="146247" y="1297577"/>
            <a:ext cx="10601607" cy="4031873"/>
          </a:xfrm>
          <a:prstGeom prst="rect">
            <a:avLst/>
          </a:prstGeom>
          <a:noFill/>
        </p:spPr>
        <p:txBody>
          <a:bodyPr wrap="square" rtlCol="0">
            <a:spAutoFit/>
          </a:bodyPr>
          <a:lstStyle/>
          <a:p>
            <a:pPr marL="342900" indent="-342900">
              <a:buFont typeface="Arial" panose="020B0604020202020204" pitchFamily="34" charset="0"/>
              <a:buChar char="•"/>
            </a:pPr>
            <a:r>
              <a:rPr lang="en-US" sz="3200" dirty="0"/>
              <a:t>Planning</a:t>
            </a:r>
          </a:p>
          <a:p>
            <a:pPr marL="800100" lvl="1" indent="-342900">
              <a:buFont typeface="Arial" panose="020B0604020202020204" pitchFamily="34" charset="0"/>
              <a:buChar char="•"/>
            </a:pPr>
            <a:r>
              <a:rPr lang="en-US" sz="3200" dirty="0"/>
              <a:t>State Land Use Laws</a:t>
            </a:r>
          </a:p>
          <a:p>
            <a:pPr marL="800100" lvl="1" indent="-342900">
              <a:buFont typeface="Arial" panose="020B0604020202020204" pitchFamily="34" charset="0"/>
              <a:buChar char="•"/>
            </a:pPr>
            <a:r>
              <a:rPr lang="en-US" sz="3200" dirty="0"/>
              <a:t>City Code</a:t>
            </a:r>
          </a:p>
          <a:p>
            <a:pPr marL="342900" indent="-342900">
              <a:buFont typeface="Arial" panose="020B0604020202020204" pitchFamily="34" charset="0"/>
              <a:buChar char="•"/>
            </a:pPr>
            <a:r>
              <a:rPr lang="en-US" sz="3200" dirty="0"/>
              <a:t>Engineering</a:t>
            </a:r>
          </a:p>
          <a:p>
            <a:pPr marL="800100" lvl="1" indent="-342900">
              <a:buFont typeface="Arial" panose="020B0604020202020204" pitchFamily="34" charset="0"/>
              <a:buChar char="•"/>
            </a:pPr>
            <a:r>
              <a:rPr lang="en-US" sz="3200" dirty="0"/>
              <a:t>City Code</a:t>
            </a:r>
          </a:p>
          <a:p>
            <a:pPr marL="800100" lvl="1" indent="-342900">
              <a:buFont typeface="Arial" panose="020B0604020202020204" pitchFamily="34" charset="0"/>
              <a:buChar char="•"/>
            </a:pPr>
            <a:r>
              <a:rPr lang="en-US" sz="3200" dirty="0"/>
              <a:t>Engineering Design Standards</a:t>
            </a:r>
          </a:p>
          <a:p>
            <a:pPr marL="342900" indent="-342900">
              <a:buFont typeface="Arial" panose="020B0604020202020204" pitchFamily="34" charset="0"/>
              <a:buChar char="•"/>
            </a:pPr>
            <a:r>
              <a:rPr lang="en-US" sz="3200" dirty="0"/>
              <a:t>Building</a:t>
            </a:r>
          </a:p>
          <a:p>
            <a:pPr marL="800100" lvl="1" indent="-342900">
              <a:buFont typeface="Arial" panose="020B0604020202020204" pitchFamily="34" charset="0"/>
              <a:buChar char="•"/>
            </a:pPr>
            <a:r>
              <a:rPr lang="en-US" sz="3200" dirty="0"/>
              <a:t>State Building Codes</a:t>
            </a:r>
          </a:p>
        </p:txBody>
      </p:sp>
      <p:pic>
        <p:nvPicPr>
          <p:cNvPr id="7" name="Picture 6">
            <a:extLst>
              <a:ext uri="{FF2B5EF4-FFF2-40B4-BE49-F238E27FC236}">
                <a16:creationId xmlns:a16="http://schemas.microsoft.com/office/drawing/2014/main" id="{5E27A426-E5F0-71BC-74B1-AD4486D4F9E8}"/>
              </a:ext>
            </a:extLst>
          </p:cNvPr>
          <p:cNvPicPr>
            <a:picLocks noChangeAspect="1"/>
          </p:cNvPicPr>
          <p:nvPr/>
        </p:nvPicPr>
        <p:blipFill>
          <a:blip r:embed="rId3"/>
          <a:stretch>
            <a:fillRect/>
          </a:stretch>
        </p:blipFill>
        <p:spPr>
          <a:xfrm>
            <a:off x="7327978" y="1982684"/>
            <a:ext cx="2714625" cy="2428875"/>
          </a:xfrm>
          <a:prstGeom prst="rect">
            <a:avLst/>
          </a:prstGeom>
        </p:spPr>
      </p:pic>
    </p:spTree>
    <p:extLst>
      <p:ext uri="{BB962C8B-B14F-4D97-AF65-F5344CB8AC3E}">
        <p14:creationId xmlns:p14="http://schemas.microsoft.com/office/powerpoint/2010/main" val="1619201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City Public Works References</a:t>
            </a:r>
          </a:p>
        </p:txBody>
      </p:sp>
      <p:sp>
        <p:nvSpPr>
          <p:cNvPr id="3" name="TextBox 2">
            <a:extLst>
              <a:ext uri="{FF2B5EF4-FFF2-40B4-BE49-F238E27FC236}">
                <a16:creationId xmlns:a16="http://schemas.microsoft.com/office/drawing/2014/main" id="{D7B5A994-E942-2C25-5C67-5711A5BF0DEB}"/>
              </a:ext>
            </a:extLst>
          </p:cNvPr>
          <p:cNvSpPr txBox="1"/>
          <p:nvPr/>
        </p:nvSpPr>
        <p:spPr>
          <a:xfrm>
            <a:off x="146247" y="1297577"/>
            <a:ext cx="10601607" cy="3046988"/>
          </a:xfrm>
          <a:prstGeom prst="rect">
            <a:avLst/>
          </a:prstGeom>
          <a:noFill/>
        </p:spPr>
        <p:txBody>
          <a:bodyPr wrap="square" rtlCol="0">
            <a:spAutoFit/>
          </a:bodyPr>
          <a:lstStyle/>
          <a:p>
            <a:pPr marL="342900" indent="-342900">
              <a:buFont typeface="Arial" panose="020B0604020202020204" pitchFamily="34" charset="0"/>
              <a:buChar char="•"/>
            </a:pPr>
            <a:r>
              <a:rPr lang="en-US" sz="3200" dirty="0">
                <a:hlinkClick r:id="rId3"/>
              </a:rPr>
              <a:t>https://www.orcity.org/publicworks/engineering-development-services</a:t>
            </a: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b="0" i="0" u="none" strike="noStrike" dirty="0">
                <a:solidFill>
                  <a:srgbClr val="3E60AD"/>
                </a:solidFill>
                <a:effectLst/>
                <a:latin typeface="Roboto" panose="02000000000000000000" pitchFamily="2" charset="0"/>
                <a:hlinkClick r:id="rId4"/>
              </a:rPr>
              <a:t>ocpublicworks@orcity.org</a:t>
            </a:r>
            <a:endParaRPr lang="en-US" sz="3200" b="0" i="0" u="none" strike="noStrike" dirty="0">
              <a:solidFill>
                <a:srgbClr val="3E60AD"/>
              </a:solidFill>
              <a:effectLst/>
              <a:latin typeface="Roboto" panose="02000000000000000000" pitchFamily="2" charset="0"/>
            </a:endParaRPr>
          </a:p>
          <a:p>
            <a:pPr marL="342900" indent="-342900">
              <a:buFont typeface="Arial" panose="020B0604020202020204" pitchFamily="34" charset="0"/>
              <a:buChar char="•"/>
            </a:pPr>
            <a:endParaRPr lang="en-US" sz="3200" dirty="0">
              <a:solidFill>
                <a:srgbClr val="3E60AD"/>
              </a:solidFill>
              <a:latin typeface="Roboto" panose="02000000000000000000" pitchFamily="2" charset="0"/>
            </a:endParaRPr>
          </a:p>
          <a:p>
            <a:pPr marL="342900" indent="-342900">
              <a:buFont typeface="Arial" panose="020B0604020202020204" pitchFamily="34" charset="0"/>
              <a:buChar char="•"/>
            </a:pPr>
            <a:r>
              <a:rPr lang="en-US" sz="3200" dirty="0">
                <a:solidFill>
                  <a:srgbClr val="3E60AD"/>
                </a:solidFill>
                <a:latin typeface="Roboto" panose="02000000000000000000" pitchFamily="2" charset="0"/>
              </a:rPr>
              <a:t>971-204-4601</a:t>
            </a:r>
            <a:endParaRPr lang="en-US" sz="3200" dirty="0"/>
          </a:p>
        </p:txBody>
      </p:sp>
      <p:pic>
        <p:nvPicPr>
          <p:cNvPr id="6" name="Picture 5">
            <a:extLst>
              <a:ext uri="{FF2B5EF4-FFF2-40B4-BE49-F238E27FC236}">
                <a16:creationId xmlns:a16="http://schemas.microsoft.com/office/drawing/2014/main" id="{EEBAAEFC-1B1E-0273-6815-AD34A411E937}"/>
              </a:ext>
            </a:extLst>
          </p:cNvPr>
          <p:cNvPicPr>
            <a:picLocks noChangeAspect="1"/>
          </p:cNvPicPr>
          <p:nvPr/>
        </p:nvPicPr>
        <p:blipFill>
          <a:blip r:embed="rId5"/>
          <a:stretch>
            <a:fillRect/>
          </a:stretch>
        </p:blipFill>
        <p:spPr>
          <a:xfrm>
            <a:off x="6644584" y="2128516"/>
            <a:ext cx="4171950" cy="2828925"/>
          </a:xfrm>
          <a:prstGeom prst="rect">
            <a:avLst/>
          </a:prstGeom>
        </p:spPr>
      </p:pic>
    </p:spTree>
    <p:extLst>
      <p:ext uri="{BB962C8B-B14F-4D97-AF65-F5344CB8AC3E}">
        <p14:creationId xmlns:p14="http://schemas.microsoft.com/office/powerpoint/2010/main" val="287452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More Information</a:t>
            </a:r>
          </a:p>
        </p:txBody>
      </p:sp>
      <p:sp>
        <p:nvSpPr>
          <p:cNvPr id="3" name="TextBox 2">
            <a:extLst>
              <a:ext uri="{FF2B5EF4-FFF2-40B4-BE49-F238E27FC236}">
                <a16:creationId xmlns:a16="http://schemas.microsoft.com/office/drawing/2014/main" id="{D7B5A994-E942-2C25-5C67-5711A5BF0DEB}"/>
              </a:ext>
            </a:extLst>
          </p:cNvPr>
          <p:cNvSpPr txBox="1"/>
          <p:nvPr/>
        </p:nvSpPr>
        <p:spPr>
          <a:xfrm>
            <a:off x="146247" y="1297577"/>
            <a:ext cx="10601607" cy="4524315"/>
          </a:xfrm>
          <a:prstGeom prst="rect">
            <a:avLst/>
          </a:prstGeom>
          <a:noFill/>
        </p:spPr>
        <p:txBody>
          <a:bodyPr wrap="square" rtlCol="0">
            <a:spAutoFit/>
          </a:bodyPr>
          <a:lstStyle/>
          <a:p>
            <a:pPr marL="342900" indent="-342900">
              <a:buFont typeface="Arial" panose="020B0604020202020204" pitchFamily="34" charset="0"/>
              <a:buChar char="•"/>
            </a:pPr>
            <a:r>
              <a:rPr lang="en-US" sz="3200" dirty="0"/>
              <a:t>Construction Projects Map</a:t>
            </a:r>
            <a:endParaRPr lang="en-US" sz="3200" dirty="0">
              <a:hlinkClick r:id="rId3"/>
            </a:endParaRPr>
          </a:p>
          <a:p>
            <a:pPr marL="342900" indent="-342900">
              <a:buFont typeface="Arial" panose="020B0604020202020204" pitchFamily="34" charset="0"/>
              <a:buChar char="•"/>
            </a:pPr>
            <a:r>
              <a:rPr lang="en-US" sz="3200" dirty="0">
                <a:hlinkClick r:id="rId3"/>
              </a:rPr>
              <a:t>https://www.orcity.org/maps/construction-projects</a:t>
            </a: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Project Websites</a:t>
            </a:r>
          </a:p>
          <a:p>
            <a:pPr marL="342900" indent="-342900">
              <a:buFont typeface="Arial" panose="020B0604020202020204" pitchFamily="34" charset="0"/>
              <a:buChar char="•"/>
            </a:pPr>
            <a:r>
              <a:rPr lang="en-US" sz="3200" dirty="0">
                <a:hlinkClick r:id="rId4"/>
              </a:rPr>
              <a:t>https://www.orcity.org/projects</a:t>
            </a: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Public Meetings</a:t>
            </a:r>
          </a:p>
          <a:p>
            <a:pPr marL="342900" indent="-342900">
              <a:buFont typeface="Arial" panose="020B0604020202020204" pitchFamily="34" charset="0"/>
              <a:buChar char="•"/>
            </a:pPr>
            <a:r>
              <a:rPr lang="en-US" sz="3200" dirty="0">
                <a:hlinkClick r:id="rId5"/>
              </a:rPr>
              <a:t>https://www.orcity.org/meetings</a:t>
            </a:r>
            <a:endParaRPr lang="en-US" sz="3200" dirty="0"/>
          </a:p>
          <a:p>
            <a:pPr marL="342900" indent="-342900">
              <a:buFont typeface="Arial" panose="020B0604020202020204" pitchFamily="34" charset="0"/>
              <a:buChar char="•"/>
            </a:pPr>
            <a:endParaRPr lang="en-US" sz="3200" dirty="0"/>
          </a:p>
        </p:txBody>
      </p:sp>
      <p:pic>
        <p:nvPicPr>
          <p:cNvPr id="6" name="Picture 5" descr="Workspace table with tablet eyeglasses schedule calendar and cup">
            <a:extLst>
              <a:ext uri="{FF2B5EF4-FFF2-40B4-BE49-F238E27FC236}">
                <a16:creationId xmlns:a16="http://schemas.microsoft.com/office/drawing/2014/main" id="{C7A700B9-9903-5081-EFE6-257E63100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2354" y="2905910"/>
            <a:ext cx="2886169" cy="1924113"/>
          </a:xfrm>
          <a:prstGeom prst="rect">
            <a:avLst/>
          </a:prstGeom>
        </p:spPr>
      </p:pic>
    </p:spTree>
    <p:extLst>
      <p:ext uri="{BB962C8B-B14F-4D97-AF65-F5344CB8AC3E}">
        <p14:creationId xmlns:p14="http://schemas.microsoft.com/office/powerpoint/2010/main" val="265725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Conclusion</a:t>
            </a:r>
          </a:p>
        </p:txBody>
      </p:sp>
      <p:pic>
        <p:nvPicPr>
          <p:cNvPr id="5" name="Picture 4">
            <a:extLst>
              <a:ext uri="{FF2B5EF4-FFF2-40B4-BE49-F238E27FC236}">
                <a16:creationId xmlns:a16="http://schemas.microsoft.com/office/drawing/2014/main" id="{3DA6442D-3EC4-6B6E-EBC0-C74ED0B18DF1}"/>
              </a:ext>
            </a:extLst>
          </p:cNvPr>
          <p:cNvPicPr>
            <a:picLocks noChangeAspect="1"/>
          </p:cNvPicPr>
          <p:nvPr/>
        </p:nvPicPr>
        <p:blipFill>
          <a:blip r:embed="rId3"/>
          <a:stretch>
            <a:fillRect/>
          </a:stretch>
        </p:blipFill>
        <p:spPr>
          <a:xfrm>
            <a:off x="2102379" y="2062235"/>
            <a:ext cx="7987241" cy="2733530"/>
          </a:xfrm>
          <a:prstGeom prst="rect">
            <a:avLst/>
          </a:prstGeom>
        </p:spPr>
      </p:pic>
    </p:spTree>
    <p:extLst>
      <p:ext uri="{BB962C8B-B14F-4D97-AF65-F5344CB8AC3E}">
        <p14:creationId xmlns:p14="http://schemas.microsoft.com/office/powerpoint/2010/main" val="3167265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Let’s hear from you!</a:t>
            </a:r>
          </a:p>
        </p:txBody>
      </p:sp>
      <p:sp>
        <p:nvSpPr>
          <p:cNvPr id="3" name="TextBox 2">
            <a:extLst>
              <a:ext uri="{FF2B5EF4-FFF2-40B4-BE49-F238E27FC236}">
                <a16:creationId xmlns:a16="http://schemas.microsoft.com/office/drawing/2014/main" id="{D7B5A994-E942-2C25-5C67-5711A5BF0DEB}"/>
              </a:ext>
            </a:extLst>
          </p:cNvPr>
          <p:cNvSpPr txBox="1"/>
          <p:nvPr/>
        </p:nvSpPr>
        <p:spPr>
          <a:xfrm>
            <a:off x="146247" y="1297577"/>
            <a:ext cx="10601607" cy="4524315"/>
          </a:xfrm>
          <a:prstGeom prst="rect">
            <a:avLst/>
          </a:prstGeom>
          <a:noFill/>
        </p:spPr>
        <p:txBody>
          <a:bodyPr wrap="square" rtlCol="0">
            <a:spAutoFit/>
          </a:bodyPr>
          <a:lstStyle/>
          <a:p>
            <a:pPr marL="342900" indent="-342900">
              <a:buFont typeface="Arial" panose="020B0604020202020204" pitchFamily="34" charset="0"/>
              <a:buChar char="•"/>
            </a:pPr>
            <a:r>
              <a:rPr lang="en-US" sz="3200" dirty="0"/>
              <a:t>What can we do differently?</a:t>
            </a:r>
          </a:p>
          <a:p>
            <a:pPr marL="342900" indent="-342900">
              <a:buFont typeface="Arial" panose="020B0604020202020204" pitchFamily="34" charset="0"/>
              <a:buChar char="•"/>
            </a:pPr>
            <a:endParaRPr lang="en-US" sz="3200" dirty="0"/>
          </a:p>
          <a:p>
            <a:endParaRPr lang="en-US" sz="3200" dirty="0"/>
          </a:p>
          <a:p>
            <a:pPr marL="342900" indent="-342900">
              <a:buFont typeface="Arial" panose="020B0604020202020204" pitchFamily="34" charset="0"/>
              <a:buChar char="•"/>
            </a:pPr>
            <a:r>
              <a:rPr lang="en-US" sz="3200" dirty="0"/>
              <a:t>What forms of engagement can we add or change besides:</a:t>
            </a:r>
          </a:p>
          <a:p>
            <a:pPr marL="800100" lvl="1" indent="-342900">
              <a:buFont typeface="Arial" panose="020B0604020202020204" pitchFamily="34" charset="0"/>
              <a:buChar char="•"/>
            </a:pPr>
            <a:r>
              <a:rPr lang="en-US" sz="3200" dirty="0"/>
              <a:t>Project Websites, Webpages, and Maps</a:t>
            </a:r>
          </a:p>
          <a:p>
            <a:pPr marL="800100" lvl="1" indent="-342900">
              <a:buFont typeface="Arial" panose="020B0604020202020204" pitchFamily="34" charset="0"/>
              <a:buChar char="•"/>
            </a:pPr>
            <a:r>
              <a:rPr lang="en-US" sz="3200" dirty="0"/>
              <a:t>Required neighborhood meeting</a:t>
            </a:r>
          </a:p>
          <a:p>
            <a:pPr marL="800100" lvl="1" indent="-342900">
              <a:buFont typeface="Arial" panose="020B0604020202020204" pitchFamily="34" charset="0"/>
              <a:buChar char="•"/>
            </a:pPr>
            <a:r>
              <a:rPr lang="en-US" sz="3200" dirty="0"/>
              <a:t>Mailings of properties within 300 feet</a:t>
            </a:r>
          </a:p>
          <a:p>
            <a:pPr marL="800100" lvl="1" indent="-342900">
              <a:buFont typeface="Arial" panose="020B0604020202020204" pitchFamily="34" charset="0"/>
              <a:buChar char="•"/>
            </a:pPr>
            <a:r>
              <a:rPr lang="en-US" sz="3200" dirty="0"/>
              <a:t>E-mail, Phone, and in-person availability</a:t>
            </a:r>
          </a:p>
          <a:p>
            <a:pPr marL="342900" indent="-342900">
              <a:buFont typeface="Arial" panose="020B0604020202020204" pitchFamily="34" charset="0"/>
              <a:buChar char="•"/>
            </a:pPr>
            <a:endParaRPr lang="en-US" sz="3200" dirty="0"/>
          </a:p>
        </p:txBody>
      </p:sp>
      <p:pic>
        <p:nvPicPr>
          <p:cNvPr id="7" name="Picture 6" descr="Blue megaphone with sound wave ribbons">
            <a:extLst>
              <a:ext uri="{FF2B5EF4-FFF2-40B4-BE49-F238E27FC236}">
                <a16:creationId xmlns:a16="http://schemas.microsoft.com/office/drawing/2014/main" id="{21980285-68D6-FB85-9C66-6D15C0714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989" y="670377"/>
            <a:ext cx="2594698" cy="1842380"/>
          </a:xfrm>
          <a:prstGeom prst="rect">
            <a:avLst/>
          </a:prstGeom>
        </p:spPr>
      </p:pic>
    </p:spTree>
    <p:extLst>
      <p:ext uri="{BB962C8B-B14F-4D97-AF65-F5344CB8AC3E}">
        <p14:creationId xmlns:p14="http://schemas.microsoft.com/office/powerpoint/2010/main" val="114783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What is private development?</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1" y="1566250"/>
            <a:ext cx="1086415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Residential Subdivision</a:t>
            </a:r>
          </a:p>
          <a:p>
            <a:pPr marL="342900" indent="-342900">
              <a:buFont typeface="Arial" panose="020B0604020202020204" pitchFamily="34" charset="0"/>
              <a:buChar char="•"/>
            </a:pPr>
            <a:r>
              <a:rPr lang="en-US" sz="2400" dirty="0"/>
              <a:t>Residential Partition</a:t>
            </a:r>
          </a:p>
          <a:p>
            <a:pPr marL="342900" indent="-342900">
              <a:buFont typeface="Arial" panose="020B0604020202020204" pitchFamily="34" charset="0"/>
              <a:buChar char="•"/>
            </a:pPr>
            <a:r>
              <a:rPr lang="en-US" sz="2400" dirty="0"/>
              <a:t>Apartment/Condo Complex</a:t>
            </a:r>
          </a:p>
          <a:p>
            <a:pPr marL="342900" indent="-342900">
              <a:buFont typeface="Arial" panose="020B0604020202020204" pitchFamily="34" charset="0"/>
              <a:buChar char="•"/>
            </a:pPr>
            <a:r>
              <a:rPr lang="en-US" sz="2400" dirty="0"/>
              <a:t>Townhome Development</a:t>
            </a:r>
          </a:p>
          <a:p>
            <a:pPr marL="342900" indent="-342900">
              <a:buFont typeface="Arial" panose="020B0604020202020204" pitchFamily="34" charset="0"/>
              <a:buChar char="•"/>
            </a:pPr>
            <a:r>
              <a:rPr lang="en-US" sz="2400" dirty="0"/>
              <a:t>Cottage Homes</a:t>
            </a:r>
          </a:p>
          <a:p>
            <a:pPr marL="342900" indent="-342900">
              <a:buFont typeface="Arial" panose="020B0604020202020204" pitchFamily="34" charset="0"/>
              <a:buChar char="•"/>
            </a:pPr>
            <a:r>
              <a:rPr lang="en-US" sz="2400" dirty="0"/>
              <a:t>Office Buildings</a:t>
            </a:r>
          </a:p>
          <a:p>
            <a:pPr marL="342900" indent="-342900">
              <a:buFont typeface="Arial" panose="020B0604020202020204" pitchFamily="34" charset="0"/>
              <a:buChar char="•"/>
            </a:pPr>
            <a:r>
              <a:rPr lang="en-US" sz="2400" dirty="0"/>
              <a:t>Restaurants</a:t>
            </a:r>
          </a:p>
          <a:p>
            <a:pPr marL="342900" indent="-342900">
              <a:buFont typeface="Arial" panose="020B0604020202020204" pitchFamily="34" charset="0"/>
              <a:buChar char="•"/>
            </a:pPr>
            <a:r>
              <a:rPr lang="en-US" sz="2400" dirty="0"/>
              <a:t>Manufacturing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Anything that is built on private property no matter the owner</a:t>
            </a:r>
          </a:p>
        </p:txBody>
      </p:sp>
      <p:pic>
        <p:nvPicPr>
          <p:cNvPr id="6" name="Picture 5" descr="Cartoon representation of city with mountain and sun">
            <a:extLst>
              <a:ext uri="{FF2B5EF4-FFF2-40B4-BE49-F238E27FC236}">
                <a16:creationId xmlns:a16="http://schemas.microsoft.com/office/drawing/2014/main" id="{04816B8B-F2F2-BC60-D3D5-1D6D09747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551" y="1713898"/>
            <a:ext cx="3745117" cy="2496601"/>
          </a:xfrm>
          <a:prstGeom prst="rect">
            <a:avLst/>
          </a:prstGeom>
        </p:spPr>
      </p:pic>
    </p:spTree>
    <p:extLst>
      <p:ext uri="{BB962C8B-B14F-4D97-AF65-F5344CB8AC3E}">
        <p14:creationId xmlns:p14="http://schemas.microsoft.com/office/powerpoint/2010/main" val="255347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fontScale="77500" lnSpcReduction="20000"/>
          </a:bodyPr>
          <a:lstStyle/>
          <a:p>
            <a:r>
              <a:rPr lang="en-US" dirty="0"/>
              <a:t>Private Development – Process Categories</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1" y="1566250"/>
            <a:ext cx="1086415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Type I</a:t>
            </a:r>
          </a:p>
          <a:p>
            <a:pPr marL="800100" lvl="1" indent="-342900">
              <a:buFont typeface="Arial" panose="020B0604020202020204" pitchFamily="34" charset="0"/>
              <a:buChar char="•"/>
            </a:pPr>
            <a:r>
              <a:rPr lang="en-US" sz="2400" dirty="0"/>
              <a:t>Over the Counter review, no public process</a:t>
            </a:r>
          </a:p>
          <a:p>
            <a:pPr marL="342900" indent="-342900">
              <a:buFont typeface="Arial" panose="020B0604020202020204" pitchFamily="34" charset="0"/>
              <a:buChar char="•"/>
            </a:pPr>
            <a:r>
              <a:rPr lang="en-US" sz="2400" dirty="0"/>
              <a:t>Type II</a:t>
            </a:r>
          </a:p>
          <a:p>
            <a:pPr marL="800100" lvl="1" indent="-342900">
              <a:buFont typeface="Arial" panose="020B0604020202020204" pitchFamily="34" charset="0"/>
              <a:buChar char="•"/>
            </a:pPr>
            <a:r>
              <a:rPr lang="en-US" sz="2400" dirty="0"/>
              <a:t>Staff Review with ability for public comment</a:t>
            </a:r>
          </a:p>
          <a:p>
            <a:pPr marL="342900" indent="-342900">
              <a:buFont typeface="Arial" panose="020B0604020202020204" pitchFamily="34" charset="0"/>
              <a:buChar char="•"/>
            </a:pPr>
            <a:r>
              <a:rPr lang="en-US" sz="2400" dirty="0"/>
              <a:t>Type III</a:t>
            </a:r>
          </a:p>
          <a:p>
            <a:pPr marL="800100" lvl="1" indent="-342900">
              <a:buFont typeface="Arial" panose="020B0604020202020204" pitchFamily="34" charset="0"/>
              <a:buChar char="•"/>
            </a:pPr>
            <a:r>
              <a:rPr lang="en-US" sz="2400" dirty="0"/>
              <a:t>Planning Commission Approval with ability for public comment</a:t>
            </a:r>
          </a:p>
          <a:p>
            <a:pPr marL="342900" indent="-342900">
              <a:buFont typeface="Arial" panose="020B0604020202020204" pitchFamily="34" charset="0"/>
              <a:buChar char="•"/>
            </a:pPr>
            <a:r>
              <a:rPr lang="en-US" sz="2400" dirty="0"/>
              <a:t>Type IV</a:t>
            </a:r>
          </a:p>
          <a:p>
            <a:pPr marL="800100" lvl="1" indent="-342900">
              <a:buFont typeface="Arial" panose="020B0604020202020204" pitchFamily="34" charset="0"/>
              <a:buChar char="•"/>
            </a:pPr>
            <a:r>
              <a:rPr lang="en-US" sz="2400" dirty="0"/>
              <a:t>Planning Commission Recommendation with ability for public comment</a:t>
            </a:r>
          </a:p>
          <a:p>
            <a:pPr marL="800100" lvl="1" indent="-342900">
              <a:buFont typeface="Arial" panose="020B0604020202020204" pitchFamily="34" charset="0"/>
              <a:buChar char="•"/>
            </a:pPr>
            <a:r>
              <a:rPr lang="en-US" sz="2400" dirty="0"/>
              <a:t>City Commission Approval with ability for public comment</a:t>
            </a:r>
          </a:p>
        </p:txBody>
      </p:sp>
      <p:pic>
        <p:nvPicPr>
          <p:cNvPr id="7" name="Picture 6" descr="Different numbers in 3D">
            <a:extLst>
              <a:ext uri="{FF2B5EF4-FFF2-40B4-BE49-F238E27FC236}">
                <a16:creationId xmlns:a16="http://schemas.microsoft.com/office/drawing/2014/main" id="{0B70B42E-01D0-1443-4B8B-C38B2DAAA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890" y="1626998"/>
            <a:ext cx="2779092" cy="1563322"/>
          </a:xfrm>
          <a:prstGeom prst="rect">
            <a:avLst/>
          </a:prstGeom>
        </p:spPr>
      </p:pic>
    </p:spTree>
    <p:extLst>
      <p:ext uri="{BB962C8B-B14F-4D97-AF65-F5344CB8AC3E}">
        <p14:creationId xmlns:p14="http://schemas.microsoft.com/office/powerpoint/2010/main" val="92727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The Process</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1" y="1566250"/>
            <a:ext cx="1086415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Property Inquiry</a:t>
            </a:r>
          </a:p>
          <a:p>
            <a:pPr marL="342900" indent="-342900">
              <a:buFont typeface="Arial" panose="020B0604020202020204" pitchFamily="34" charset="0"/>
              <a:buChar char="•"/>
            </a:pPr>
            <a:r>
              <a:rPr lang="en-US" sz="2400" dirty="0"/>
              <a:t>Pre-Application Conference</a:t>
            </a:r>
          </a:p>
          <a:p>
            <a:pPr marL="342900" indent="-342900">
              <a:buFont typeface="Arial" panose="020B0604020202020204" pitchFamily="34" charset="0"/>
              <a:buChar char="•"/>
            </a:pPr>
            <a:r>
              <a:rPr lang="en-US" sz="2400" dirty="0"/>
              <a:t>Land Use Application</a:t>
            </a:r>
          </a:p>
          <a:p>
            <a:pPr marL="342900" indent="-342900">
              <a:buFont typeface="Arial" panose="020B0604020202020204" pitchFamily="34" charset="0"/>
              <a:buChar char="•"/>
            </a:pPr>
            <a:r>
              <a:rPr lang="en-US" sz="2400" dirty="0"/>
              <a:t>Land Use Decision</a:t>
            </a:r>
          </a:p>
          <a:p>
            <a:pPr marL="342900" indent="-342900">
              <a:buFont typeface="Arial" panose="020B0604020202020204" pitchFamily="34" charset="0"/>
              <a:buChar char="•"/>
            </a:pPr>
            <a:r>
              <a:rPr lang="en-US" sz="2400" dirty="0"/>
              <a:t>Permit Submittal</a:t>
            </a:r>
          </a:p>
          <a:p>
            <a:pPr marL="342900" indent="-342900">
              <a:buFont typeface="Arial" panose="020B0604020202020204" pitchFamily="34" charset="0"/>
              <a:buChar char="•"/>
            </a:pPr>
            <a:r>
              <a:rPr lang="en-US" sz="2400" dirty="0"/>
              <a:t>Permit Approval</a:t>
            </a:r>
          </a:p>
          <a:p>
            <a:pPr marL="342900" indent="-342900">
              <a:buFont typeface="Arial" panose="020B0604020202020204" pitchFamily="34" charset="0"/>
              <a:buChar char="•"/>
            </a:pPr>
            <a:r>
              <a:rPr lang="en-US" sz="2400" dirty="0"/>
              <a:t>Pre-Construction Meeting</a:t>
            </a:r>
          </a:p>
          <a:p>
            <a:pPr marL="342900" indent="-342900">
              <a:buFont typeface="Arial" panose="020B0604020202020204" pitchFamily="34" charset="0"/>
              <a:buChar char="•"/>
            </a:pPr>
            <a:r>
              <a:rPr lang="en-US" sz="2400" dirty="0"/>
              <a:t>Construction</a:t>
            </a:r>
          </a:p>
          <a:p>
            <a:pPr marL="342900" indent="-342900">
              <a:buFont typeface="Arial" panose="020B0604020202020204" pitchFamily="34" charset="0"/>
              <a:buChar char="•"/>
            </a:pPr>
            <a:r>
              <a:rPr lang="en-US" sz="2400" dirty="0"/>
              <a:t>Project Closeout</a:t>
            </a:r>
          </a:p>
          <a:p>
            <a:pPr marL="342900" indent="-342900">
              <a:buFont typeface="Arial" panose="020B0604020202020204" pitchFamily="34" charset="0"/>
              <a:buChar char="•"/>
            </a:pPr>
            <a:r>
              <a:rPr lang="en-US" sz="2400" dirty="0"/>
              <a:t>2-Year Maintenance Period</a:t>
            </a:r>
          </a:p>
        </p:txBody>
      </p:sp>
      <p:pic>
        <p:nvPicPr>
          <p:cNvPr id="7" name="Picture 6" descr="Person writing in planner">
            <a:extLst>
              <a:ext uri="{FF2B5EF4-FFF2-40B4-BE49-F238E27FC236}">
                <a16:creationId xmlns:a16="http://schemas.microsoft.com/office/drawing/2014/main" id="{93465E89-7AE7-84B2-F531-D4A8FFD6E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771" y="2057903"/>
            <a:ext cx="3519912" cy="2346608"/>
          </a:xfrm>
          <a:prstGeom prst="rect">
            <a:avLst/>
          </a:prstGeom>
        </p:spPr>
      </p:pic>
    </p:spTree>
    <p:extLst>
      <p:ext uri="{BB962C8B-B14F-4D97-AF65-F5344CB8AC3E}">
        <p14:creationId xmlns:p14="http://schemas.microsoft.com/office/powerpoint/2010/main" val="73395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The Process - Timeline</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1" y="1566250"/>
            <a:ext cx="1086415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Property Inquiry 			– Occurs on a regular basis</a:t>
            </a:r>
          </a:p>
          <a:p>
            <a:pPr marL="342900" indent="-342900">
              <a:buFont typeface="Arial" panose="020B0604020202020204" pitchFamily="34" charset="0"/>
              <a:buChar char="•"/>
            </a:pPr>
            <a:r>
              <a:rPr lang="en-US" sz="2400" dirty="0"/>
              <a:t>Pre-Application Conference 	– Scheduled approx. 3 weeks after application</a:t>
            </a:r>
          </a:p>
          <a:p>
            <a:pPr marL="342900" indent="-342900">
              <a:buFont typeface="Arial" panose="020B0604020202020204" pitchFamily="34" charset="0"/>
              <a:buChar char="•"/>
            </a:pPr>
            <a:r>
              <a:rPr lang="en-US" sz="2400" dirty="0"/>
              <a:t>Land Use Application 		– Made within 6 months of pre-app conference</a:t>
            </a:r>
          </a:p>
          <a:p>
            <a:pPr marL="342900" indent="-342900">
              <a:buFont typeface="Arial" panose="020B0604020202020204" pitchFamily="34" charset="0"/>
              <a:buChar char="•"/>
            </a:pPr>
            <a:r>
              <a:rPr lang="en-US" sz="2400" dirty="0"/>
              <a:t>Land Use Decision 			– Made within 120 days of a complete app.</a:t>
            </a:r>
          </a:p>
          <a:p>
            <a:pPr marL="342900" indent="-342900">
              <a:buFont typeface="Arial" panose="020B0604020202020204" pitchFamily="34" charset="0"/>
              <a:buChar char="•"/>
            </a:pPr>
            <a:r>
              <a:rPr lang="en-US" sz="2400" dirty="0"/>
              <a:t>Permit Submittal 			– Made within 3 years of a land use decision</a:t>
            </a:r>
          </a:p>
          <a:p>
            <a:pPr marL="342900" indent="-342900">
              <a:buFont typeface="Arial" panose="020B0604020202020204" pitchFamily="34" charset="0"/>
              <a:buChar char="•"/>
            </a:pPr>
            <a:r>
              <a:rPr lang="en-US" sz="2400" dirty="0"/>
              <a:t>Permit Approval 			– 3-6 months typ.</a:t>
            </a:r>
          </a:p>
          <a:p>
            <a:pPr marL="342900" indent="-342900">
              <a:buFont typeface="Arial" panose="020B0604020202020204" pitchFamily="34" charset="0"/>
              <a:buChar char="•"/>
            </a:pPr>
            <a:r>
              <a:rPr lang="en-US" sz="2400" dirty="0"/>
              <a:t>Pre-Construction Meeting 		– 1-2 weeks after permit approval</a:t>
            </a:r>
          </a:p>
          <a:p>
            <a:pPr marL="342900" indent="-342900">
              <a:buFont typeface="Arial" panose="020B0604020202020204" pitchFamily="34" charset="0"/>
              <a:buChar char="•"/>
            </a:pPr>
            <a:r>
              <a:rPr lang="en-US" sz="2400" dirty="0"/>
              <a:t>Construction 			– Varies </a:t>
            </a:r>
          </a:p>
          <a:p>
            <a:pPr marL="342900" indent="-342900">
              <a:buFont typeface="Arial" panose="020B0604020202020204" pitchFamily="34" charset="0"/>
              <a:buChar char="•"/>
            </a:pPr>
            <a:r>
              <a:rPr lang="en-US" sz="2400" dirty="0"/>
              <a:t>Project Closeout 			– Approx. 4 weeks to finalize documents</a:t>
            </a:r>
          </a:p>
          <a:p>
            <a:pPr marL="342900" indent="-342900">
              <a:buFont typeface="Arial" panose="020B0604020202020204" pitchFamily="34" charset="0"/>
              <a:buChar char="•"/>
            </a:pPr>
            <a:r>
              <a:rPr lang="en-US" sz="2400" dirty="0"/>
              <a:t>2-Year Maintenance Period – required for public improvements once site is built</a:t>
            </a:r>
          </a:p>
        </p:txBody>
      </p:sp>
      <p:pic>
        <p:nvPicPr>
          <p:cNvPr id="6" name="Picture 5" descr="Half face clock on a wall">
            <a:extLst>
              <a:ext uri="{FF2B5EF4-FFF2-40B4-BE49-F238E27FC236}">
                <a16:creationId xmlns:a16="http://schemas.microsoft.com/office/drawing/2014/main" id="{95FF1228-3127-E051-1FCC-94F1B422A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3709" y="130918"/>
            <a:ext cx="2290377" cy="1648210"/>
          </a:xfrm>
          <a:prstGeom prst="rect">
            <a:avLst/>
          </a:prstGeom>
        </p:spPr>
      </p:pic>
    </p:spTree>
    <p:extLst>
      <p:ext uri="{BB962C8B-B14F-4D97-AF65-F5344CB8AC3E}">
        <p14:creationId xmlns:p14="http://schemas.microsoft.com/office/powerpoint/2010/main" val="337473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lnSpcReduction="10000"/>
          </a:bodyPr>
          <a:lstStyle/>
          <a:p>
            <a:r>
              <a:rPr lang="en-US" dirty="0"/>
              <a:t>The Process – Who is involved?</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1" y="1566250"/>
            <a:ext cx="1086415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Property Inquiry 				– Engineering and/or Planning</a:t>
            </a:r>
          </a:p>
          <a:p>
            <a:pPr marL="342900" indent="-342900">
              <a:buFont typeface="Arial" panose="020B0604020202020204" pitchFamily="34" charset="0"/>
              <a:buChar char="•"/>
            </a:pPr>
            <a:r>
              <a:rPr lang="en-US" sz="2400" dirty="0"/>
              <a:t>Pre-Application Conference 		– Building, Engineering, and Planning</a:t>
            </a:r>
          </a:p>
          <a:p>
            <a:pPr marL="342900" indent="-342900">
              <a:buFont typeface="Arial" panose="020B0604020202020204" pitchFamily="34" charset="0"/>
              <a:buChar char="•"/>
            </a:pPr>
            <a:r>
              <a:rPr lang="en-US" sz="2400" dirty="0"/>
              <a:t>Land Use Application 			– Applicant / Private Developer</a:t>
            </a:r>
          </a:p>
          <a:p>
            <a:pPr marL="342900" indent="-342900">
              <a:buFont typeface="Arial" panose="020B0604020202020204" pitchFamily="34" charset="0"/>
              <a:buChar char="•"/>
            </a:pPr>
            <a:r>
              <a:rPr lang="en-US" sz="2400" dirty="0"/>
              <a:t>Land Use Decision 				– Planning w/assistance from Engineering</a:t>
            </a:r>
          </a:p>
          <a:p>
            <a:pPr marL="342900" indent="-342900">
              <a:buFont typeface="Arial" panose="020B0604020202020204" pitchFamily="34" charset="0"/>
              <a:buChar char="•"/>
            </a:pPr>
            <a:r>
              <a:rPr lang="en-US" sz="2400" dirty="0"/>
              <a:t>Permit Submittal 				– Engineering and/or Building</a:t>
            </a:r>
          </a:p>
          <a:p>
            <a:pPr marL="342900" indent="-342900">
              <a:buFont typeface="Arial" panose="020B0604020202020204" pitchFamily="34" charset="0"/>
              <a:buChar char="•"/>
            </a:pPr>
            <a:r>
              <a:rPr lang="en-US" sz="2400" dirty="0"/>
              <a:t>Permit Approval 				– Engr. and/or </a:t>
            </a:r>
            <a:r>
              <a:rPr lang="en-US" sz="2400" dirty="0" err="1"/>
              <a:t>Bldg</a:t>
            </a:r>
            <a:r>
              <a:rPr lang="en-US" sz="2400" dirty="0"/>
              <a:t> w/assist from Plan.</a:t>
            </a:r>
          </a:p>
          <a:p>
            <a:pPr marL="342900" indent="-342900">
              <a:buFont typeface="Arial" panose="020B0604020202020204" pitchFamily="34" charset="0"/>
              <a:buChar char="•"/>
            </a:pPr>
            <a:r>
              <a:rPr lang="en-US" sz="2400" dirty="0"/>
              <a:t>Pre-Construction Meeting 			– Engineering</a:t>
            </a:r>
          </a:p>
          <a:p>
            <a:pPr marL="342900" indent="-342900">
              <a:buFont typeface="Arial" panose="020B0604020202020204" pitchFamily="34" charset="0"/>
              <a:buChar char="•"/>
            </a:pPr>
            <a:r>
              <a:rPr lang="en-US" sz="2400" dirty="0"/>
              <a:t>Construction 				– Engr. : roads, utilities, erosion control</a:t>
            </a:r>
          </a:p>
          <a:p>
            <a:pPr marL="342900" indent="-342900">
              <a:buFont typeface="Arial" panose="020B0604020202020204" pitchFamily="34" charset="0"/>
              <a:buChar char="•"/>
            </a:pPr>
            <a:r>
              <a:rPr lang="en-US" sz="2400" dirty="0"/>
              <a:t>Project Closeout 				– Engineering</a:t>
            </a:r>
          </a:p>
          <a:p>
            <a:pPr marL="342900" indent="-342900">
              <a:buFont typeface="Arial" panose="020B0604020202020204" pitchFamily="34" charset="0"/>
              <a:buChar char="•"/>
            </a:pPr>
            <a:r>
              <a:rPr lang="en-US" sz="2400" dirty="0"/>
              <a:t>2-Year Maintenance Period 		– Engineering</a:t>
            </a:r>
          </a:p>
        </p:txBody>
      </p:sp>
      <p:pic>
        <p:nvPicPr>
          <p:cNvPr id="6" name="Picture 5" descr="Close-up of several hands with palms facing down pointing towards center, overlapping">
            <a:extLst>
              <a:ext uri="{FF2B5EF4-FFF2-40B4-BE49-F238E27FC236}">
                <a16:creationId xmlns:a16="http://schemas.microsoft.com/office/drawing/2014/main" id="{FD500056-04C0-CAFC-93DA-B7C9E6591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257" y="123430"/>
            <a:ext cx="1699639" cy="1528827"/>
          </a:xfrm>
          <a:prstGeom prst="rect">
            <a:avLst/>
          </a:prstGeom>
        </p:spPr>
      </p:pic>
    </p:spTree>
    <p:extLst>
      <p:ext uri="{BB962C8B-B14F-4D97-AF65-F5344CB8AC3E}">
        <p14:creationId xmlns:p14="http://schemas.microsoft.com/office/powerpoint/2010/main" val="381462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fontScale="77500" lnSpcReduction="20000"/>
          </a:bodyPr>
          <a:lstStyle/>
          <a:p>
            <a:r>
              <a:rPr lang="en-US" dirty="0"/>
              <a:t>The Process – When is the public involved?</a:t>
            </a:r>
          </a:p>
        </p:txBody>
      </p:sp>
      <p:sp>
        <p:nvSpPr>
          <p:cNvPr id="3" name="TextBox 2">
            <a:extLst>
              <a:ext uri="{FF2B5EF4-FFF2-40B4-BE49-F238E27FC236}">
                <a16:creationId xmlns:a16="http://schemas.microsoft.com/office/drawing/2014/main" id="{D7B5A994-E942-2C25-5C67-5711A5BF0DEB}"/>
              </a:ext>
            </a:extLst>
          </p:cNvPr>
          <p:cNvSpPr txBox="1"/>
          <p:nvPr/>
        </p:nvSpPr>
        <p:spPr>
          <a:xfrm>
            <a:off x="760492" y="1575302"/>
            <a:ext cx="6844420" cy="3776599"/>
          </a:xfrm>
          <a:prstGeom prst="rect">
            <a:avLst/>
          </a:prstGeom>
          <a:noFill/>
        </p:spPr>
        <p:txBody>
          <a:bodyPr wrap="square" rtlCol="0">
            <a:spAutoFit/>
          </a:bodyPr>
          <a:lstStyle/>
          <a:p>
            <a:pPr marL="342900" indent="-342900">
              <a:buFont typeface="Arial" panose="020B0604020202020204" pitchFamily="34" charset="0"/>
              <a:buChar char="•"/>
            </a:pPr>
            <a:r>
              <a:rPr lang="en-US" sz="2400" dirty="0"/>
              <a:t>Property Inquiry 				</a:t>
            </a:r>
          </a:p>
          <a:p>
            <a:pPr marL="342900" indent="-342900">
              <a:buFont typeface="Arial" panose="020B0604020202020204" pitchFamily="34" charset="0"/>
              <a:buChar char="•"/>
            </a:pPr>
            <a:r>
              <a:rPr lang="en-US" sz="2400" dirty="0"/>
              <a:t>Pre-Application Conference 		</a:t>
            </a:r>
          </a:p>
          <a:p>
            <a:pPr marL="342900" indent="-342900">
              <a:buFont typeface="Arial" panose="020B0604020202020204" pitchFamily="34" charset="0"/>
              <a:buChar char="•"/>
            </a:pPr>
            <a:r>
              <a:rPr lang="en-US" sz="2400" dirty="0"/>
              <a:t>Land Use Application* 			</a:t>
            </a:r>
          </a:p>
          <a:p>
            <a:pPr marL="342900" indent="-342900">
              <a:buFont typeface="Arial" panose="020B0604020202020204" pitchFamily="34" charset="0"/>
              <a:buChar char="•"/>
            </a:pPr>
            <a:r>
              <a:rPr lang="en-US" sz="2400" dirty="0"/>
              <a:t>Land Use Decision** 				</a:t>
            </a:r>
          </a:p>
          <a:p>
            <a:pPr marL="342900" indent="-342900">
              <a:buFont typeface="Arial" panose="020B0604020202020204" pitchFamily="34" charset="0"/>
              <a:buChar char="•"/>
            </a:pPr>
            <a:r>
              <a:rPr lang="en-US" sz="2400" dirty="0"/>
              <a:t>Permit Submittal 				</a:t>
            </a:r>
          </a:p>
          <a:p>
            <a:pPr marL="342900" indent="-342900">
              <a:buFont typeface="Arial" panose="020B0604020202020204" pitchFamily="34" charset="0"/>
              <a:buChar char="•"/>
            </a:pPr>
            <a:r>
              <a:rPr lang="en-US" sz="2400" dirty="0"/>
              <a:t>Permit Approval 				</a:t>
            </a:r>
          </a:p>
          <a:p>
            <a:pPr marL="342900" indent="-342900">
              <a:buFont typeface="Arial" panose="020B0604020202020204" pitchFamily="34" charset="0"/>
              <a:buChar char="•"/>
            </a:pPr>
            <a:r>
              <a:rPr lang="en-US" sz="2400" dirty="0"/>
              <a:t>Pre-Construction Meeting*** 			</a:t>
            </a:r>
          </a:p>
          <a:p>
            <a:pPr marL="342900" indent="-342900">
              <a:buFont typeface="Arial" panose="020B0604020202020204" pitchFamily="34" charset="0"/>
              <a:buChar char="•"/>
            </a:pPr>
            <a:r>
              <a:rPr lang="en-US" sz="2400" dirty="0"/>
              <a:t>Construction**** 				</a:t>
            </a:r>
          </a:p>
          <a:p>
            <a:pPr marL="342900" indent="-342900">
              <a:buFont typeface="Arial" panose="020B0604020202020204" pitchFamily="34" charset="0"/>
              <a:buChar char="•"/>
            </a:pPr>
            <a:r>
              <a:rPr lang="en-US" sz="2400" dirty="0"/>
              <a:t>Project Closeout 				</a:t>
            </a:r>
          </a:p>
          <a:p>
            <a:pPr marL="342900" indent="-342900">
              <a:buFont typeface="Arial" panose="020B0604020202020204" pitchFamily="34" charset="0"/>
              <a:buChar char="•"/>
            </a:pPr>
            <a:r>
              <a:rPr lang="en-US" sz="2400" dirty="0"/>
              <a:t>2-Year Maintenance Period 		</a:t>
            </a:r>
          </a:p>
        </p:txBody>
      </p:sp>
      <p:sp>
        <p:nvSpPr>
          <p:cNvPr id="5" name="TextBox 4">
            <a:extLst>
              <a:ext uri="{FF2B5EF4-FFF2-40B4-BE49-F238E27FC236}">
                <a16:creationId xmlns:a16="http://schemas.microsoft.com/office/drawing/2014/main" id="{AA3C00FE-264D-4077-971A-E59C090A312B}"/>
              </a:ext>
            </a:extLst>
          </p:cNvPr>
          <p:cNvSpPr txBox="1"/>
          <p:nvPr/>
        </p:nvSpPr>
        <p:spPr>
          <a:xfrm>
            <a:off x="6096000" y="1379720"/>
            <a:ext cx="5664451" cy="4247317"/>
          </a:xfrm>
          <a:prstGeom prst="rect">
            <a:avLst/>
          </a:prstGeom>
          <a:noFill/>
        </p:spPr>
        <p:txBody>
          <a:bodyPr wrap="square" rtlCol="0">
            <a:spAutoFit/>
          </a:bodyPr>
          <a:lstStyle/>
          <a:p>
            <a:r>
              <a:rPr lang="en-US" dirty="0"/>
              <a:t>*Type II, III, or IV Land Use Applications require public notice and a neighborhood meeting. The public has opportunity to make public comment on the record at this time.</a:t>
            </a:r>
          </a:p>
          <a:p>
            <a:endParaRPr lang="en-US" dirty="0"/>
          </a:p>
          <a:p>
            <a:r>
              <a:rPr lang="en-US" dirty="0"/>
              <a:t>**Type II, III, or IV Land Use Decisions allow the public to Appeal the Decision.</a:t>
            </a:r>
          </a:p>
          <a:p>
            <a:endParaRPr lang="en-US" dirty="0"/>
          </a:p>
          <a:p>
            <a:r>
              <a:rPr lang="en-US" dirty="0"/>
              <a:t>***Public Works is now sending invitations to neighborhood chairs or CIC to learn about what will be constructed and how</a:t>
            </a:r>
          </a:p>
          <a:p>
            <a:endParaRPr lang="en-US" dirty="0"/>
          </a:p>
          <a:p>
            <a:r>
              <a:rPr lang="en-US" dirty="0"/>
              <a:t>****The public is always able to contact Public Works anytime during construction to make comments and ask questions</a:t>
            </a:r>
          </a:p>
        </p:txBody>
      </p:sp>
      <p:pic>
        <p:nvPicPr>
          <p:cNvPr id="12" name="Picture 11" descr="A wall covered with sticky notes.">
            <a:extLst>
              <a:ext uri="{FF2B5EF4-FFF2-40B4-BE49-F238E27FC236}">
                <a16:creationId xmlns:a16="http://schemas.microsoft.com/office/drawing/2014/main" id="{00720EDB-4156-2652-66EF-CD3C621E5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576" y="95996"/>
            <a:ext cx="1940532" cy="1201581"/>
          </a:xfrm>
          <a:prstGeom prst="rect">
            <a:avLst/>
          </a:prstGeom>
        </p:spPr>
      </p:pic>
    </p:spTree>
    <p:extLst>
      <p:ext uri="{BB962C8B-B14F-4D97-AF65-F5344CB8AC3E}">
        <p14:creationId xmlns:p14="http://schemas.microsoft.com/office/powerpoint/2010/main" val="416261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fontScale="70000" lnSpcReduction="20000"/>
          </a:bodyPr>
          <a:lstStyle/>
          <a:p>
            <a:r>
              <a:rPr lang="en-US" dirty="0"/>
              <a:t>The Process – When is the public NOT involved?</a:t>
            </a:r>
          </a:p>
        </p:txBody>
      </p:sp>
      <p:sp>
        <p:nvSpPr>
          <p:cNvPr id="3" name="TextBox 2">
            <a:extLst>
              <a:ext uri="{FF2B5EF4-FFF2-40B4-BE49-F238E27FC236}">
                <a16:creationId xmlns:a16="http://schemas.microsoft.com/office/drawing/2014/main" id="{D7B5A994-E942-2C25-5C67-5711A5BF0DEB}"/>
              </a:ext>
            </a:extLst>
          </p:cNvPr>
          <p:cNvSpPr txBox="1"/>
          <p:nvPr/>
        </p:nvSpPr>
        <p:spPr>
          <a:xfrm>
            <a:off x="706171" y="1356455"/>
            <a:ext cx="10601607" cy="2062103"/>
          </a:xfrm>
          <a:prstGeom prst="rect">
            <a:avLst/>
          </a:prstGeom>
          <a:noFill/>
        </p:spPr>
        <p:txBody>
          <a:bodyPr wrap="square" rtlCol="0">
            <a:spAutoFit/>
          </a:bodyPr>
          <a:lstStyle/>
          <a:p>
            <a:pPr marL="342900" indent="-342900">
              <a:buFont typeface="Arial" panose="020B0604020202020204" pitchFamily="34" charset="0"/>
              <a:buChar char="•"/>
            </a:pPr>
            <a:r>
              <a:rPr lang="en-US" sz="3200" dirty="0"/>
              <a:t>General property inquiries and pre-application conferences </a:t>
            </a:r>
          </a:p>
          <a:p>
            <a:pPr marL="342900" indent="-342900">
              <a:buFont typeface="Arial" panose="020B0604020202020204" pitchFamily="34" charset="0"/>
              <a:buChar char="•"/>
            </a:pPr>
            <a:r>
              <a:rPr lang="en-US" sz="3200" dirty="0"/>
              <a:t>Permit reviews of Land Use Decisions </a:t>
            </a:r>
          </a:p>
          <a:p>
            <a:pPr marL="342900" indent="-342900">
              <a:buFont typeface="Arial" panose="020B0604020202020204" pitchFamily="34" charset="0"/>
              <a:buChar char="•"/>
            </a:pPr>
            <a:r>
              <a:rPr lang="en-US" sz="3200" dirty="0"/>
              <a:t>Type I reviews </a:t>
            </a:r>
          </a:p>
          <a:p>
            <a:pPr marL="342900" indent="-342900">
              <a:buFont typeface="Arial" panose="020B0604020202020204" pitchFamily="34" charset="0"/>
              <a:buChar char="•"/>
            </a:pPr>
            <a:r>
              <a:rPr lang="en-US" sz="3200" dirty="0"/>
              <a:t>Over the counter Permit Reviews</a:t>
            </a:r>
          </a:p>
        </p:txBody>
      </p:sp>
      <p:pic>
        <p:nvPicPr>
          <p:cNvPr id="7" name="Picture 6" descr="Pen placed on top of a signature line">
            <a:extLst>
              <a:ext uri="{FF2B5EF4-FFF2-40B4-BE49-F238E27FC236}">
                <a16:creationId xmlns:a16="http://schemas.microsoft.com/office/drawing/2014/main" id="{A957BD89-576B-266E-C102-5AF93B70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295" y="2682353"/>
            <a:ext cx="3194933" cy="2129564"/>
          </a:xfrm>
          <a:prstGeom prst="rect">
            <a:avLst/>
          </a:prstGeom>
        </p:spPr>
      </p:pic>
    </p:spTree>
    <p:extLst>
      <p:ext uri="{BB962C8B-B14F-4D97-AF65-F5344CB8AC3E}">
        <p14:creationId xmlns:p14="http://schemas.microsoft.com/office/powerpoint/2010/main" val="377733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C4B3-40B5-C0B4-A2EB-4CBEB48977AD}"/>
              </a:ext>
            </a:extLst>
          </p:cNvPr>
          <p:cNvSpPr>
            <a:spLocks noGrp="1"/>
          </p:cNvSpPr>
          <p:nvPr>
            <p:ph type="title"/>
          </p:nvPr>
        </p:nvSpPr>
        <p:spPr/>
        <p:txBody>
          <a:bodyPr>
            <a:normAutofit/>
          </a:bodyPr>
          <a:lstStyle/>
          <a:p>
            <a:r>
              <a:rPr lang="en-US" dirty="0"/>
              <a:t>Private Development 101</a:t>
            </a:r>
          </a:p>
        </p:txBody>
      </p:sp>
      <p:sp>
        <p:nvSpPr>
          <p:cNvPr id="4" name="Text Placeholder 3">
            <a:extLst>
              <a:ext uri="{FF2B5EF4-FFF2-40B4-BE49-F238E27FC236}">
                <a16:creationId xmlns:a16="http://schemas.microsoft.com/office/drawing/2014/main" id="{CBAA9A55-1E64-D12D-3846-7F5965913B5C}"/>
              </a:ext>
            </a:extLst>
          </p:cNvPr>
          <p:cNvSpPr>
            <a:spLocks noGrp="1"/>
          </p:cNvSpPr>
          <p:nvPr>
            <p:ph type="body" sz="quarter" idx="10"/>
          </p:nvPr>
        </p:nvSpPr>
        <p:spPr/>
        <p:txBody>
          <a:bodyPr>
            <a:normAutofit fontScale="70000" lnSpcReduction="20000"/>
          </a:bodyPr>
          <a:lstStyle/>
          <a:p>
            <a:r>
              <a:rPr lang="en-US" dirty="0"/>
              <a:t>The Process – How can the public get involved?</a:t>
            </a:r>
          </a:p>
        </p:txBody>
      </p:sp>
      <p:sp>
        <p:nvSpPr>
          <p:cNvPr id="3" name="TextBox 2">
            <a:extLst>
              <a:ext uri="{FF2B5EF4-FFF2-40B4-BE49-F238E27FC236}">
                <a16:creationId xmlns:a16="http://schemas.microsoft.com/office/drawing/2014/main" id="{D7B5A994-E942-2C25-5C67-5711A5BF0DEB}"/>
              </a:ext>
            </a:extLst>
          </p:cNvPr>
          <p:cNvSpPr txBox="1"/>
          <p:nvPr/>
        </p:nvSpPr>
        <p:spPr>
          <a:xfrm>
            <a:off x="858369" y="1297577"/>
            <a:ext cx="10601607" cy="4031873"/>
          </a:xfrm>
          <a:prstGeom prst="rect">
            <a:avLst/>
          </a:prstGeom>
          <a:noFill/>
        </p:spPr>
        <p:txBody>
          <a:bodyPr wrap="square" rtlCol="0">
            <a:spAutoFit/>
          </a:bodyPr>
          <a:lstStyle/>
          <a:p>
            <a:pPr marL="342900" indent="-342900">
              <a:buFont typeface="Arial" panose="020B0604020202020204" pitchFamily="34" charset="0"/>
              <a:buChar char="•"/>
            </a:pPr>
            <a:r>
              <a:rPr lang="en-US" sz="3200" dirty="0"/>
              <a:t>Neighborhood Meeting / Land Use Application</a:t>
            </a:r>
          </a:p>
          <a:p>
            <a:pPr marL="342900" indent="-342900">
              <a:buFont typeface="Arial" panose="020B0604020202020204" pitchFamily="34" charset="0"/>
              <a:buChar char="•"/>
            </a:pPr>
            <a:r>
              <a:rPr lang="en-US" sz="3200" dirty="0"/>
              <a:t>Written Public Comment / Land Use Application</a:t>
            </a:r>
          </a:p>
          <a:p>
            <a:pPr marL="342900" indent="-342900">
              <a:buFont typeface="Arial" panose="020B0604020202020204" pitchFamily="34" charset="0"/>
              <a:buChar char="•"/>
            </a:pPr>
            <a:r>
              <a:rPr lang="en-US" sz="3200" dirty="0"/>
              <a:t>Written Appeal / Land Use Decision</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Planning Commission / City Commission / Land Use Process</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Pre-Construction Meeting Attendance / Construction</a:t>
            </a:r>
          </a:p>
          <a:p>
            <a:pPr marL="342900" indent="-342900">
              <a:buFont typeface="Arial" panose="020B0604020202020204" pitchFamily="34" charset="0"/>
              <a:buChar char="•"/>
            </a:pPr>
            <a:r>
              <a:rPr lang="en-US" sz="3200" dirty="0"/>
              <a:t>Phone / Email / In-person comments / Construction</a:t>
            </a:r>
          </a:p>
        </p:txBody>
      </p:sp>
      <p:sp>
        <p:nvSpPr>
          <p:cNvPr id="5" name="Rectangle 4">
            <a:extLst>
              <a:ext uri="{FF2B5EF4-FFF2-40B4-BE49-F238E27FC236}">
                <a16:creationId xmlns:a16="http://schemas.microsoft.com/office/drawing/2014/main" id="{089C1B16-1A8F-4E5F-C762-8ACC545881F4}"/>
              </a:ext>
            </a:extLst>
          </p:cNvPr>
          <p:cNvSpPr/>
          <p:nvPr/>
        </p:nvSpPr>
        <p:spPr>
          <a:xfrm rot="16200000">
            <a:off x="-643390" y="1797605"/>
            <a:ext cx="2080185"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Type II</a:t>
            </a:r>
          </a:p>
        </p:txBody>
      </p:sp>
      <p:sp>
        <p:nvSpPr>
          <p:cNvPr id="8" name="Rectangle 7">
            <a:extLst>
              <a:ext uri="{FF2B5EF4-FFF2-40B4-BE49-F238E27FC236}">
                <a16:creationId xmlns:a16="http://schemas.microsoft.com/office/drawing/2014/main" id="{3623F165-6907-609D-EBD5-B7ED4901FA6E}"/>
              </a:ext>
            </a:extLst>
          </p:cNvPr>
          <p:cNvSpPr/>
          <p:nvPr/>
        </p:nvSpPr>
        <p:spPr>
          <a:xfrm rot="16200000">
            <a:off x="-241837" y="3390083"/>
            <a:ext cx="1277080" cy="369332"/>
          </a:xfrm>
          <a:prstGeom prst="rect">
            <a:avLst/>
          </a:prstGeom>
          <a:noFill/>
        </p:spPr>
        <p:txBody>
          <a:bodyPr wrap="none" lIns="91440" tIns="45720" rIns="91440" bIns="45720">
            <a:spAutoFit/>
          </a:bodyPr>
          <a:lstStyle/>
          <a:p>
            <a:pPr algn="ctr"/>
            <a:r>
              <a:rPr lang="en-US"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Type III / IV</a:t>
            </a:r>
          </a:p>
        </p:txBody>
      </p:sp>
      <p:pic>
        <p:nvPicPr>
          <p:cNvPr id="12" name="Picture 11" descr="Empty rows of chair">
            <a:extLst>
              <a:ext uri="{FF2B5EF4-FFF2-40B4-BE49-F238E27FC236}">
                <a16:creationId xmlns:a16="http://schemas.microsoft.com/office/drawing/2014/main" id="{6FF930D9-3A4A-8B69-9C5A-94DD728AE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5233" y="1356495"/>
            <a:ext cx="2292825" cy="1528550"/>
          </a:xfrm>
          <a:prstGeom prst="rect">
            <a:avLst/>
          </a:prstGeom>
        </p:spPr>
      </p:pic>
      <p:cxnSp>
        <p:nvCxnSpPr>
          <p:cNvPr id="7" name="Straight Connector 6">
            <a:extLst>
              <a:ext uri="{FF2B5EF4-FFF2-40B4-BE49-F238E27FC236}">
                <a16:creationId xmlns:a16="http://schemas.microsoft.com/office/drawing/2014/main" id="{D04AD88B-410B-F150-D4A8-FB283B4E3D1D}"/>
              </a:ext>
            </a:extLst>
          </p:cNvPr>
          <p:cNvCxnSpPr>
            <a:cxnSpLocks/>
          </p:cNvCxnSpPr>
          <p:nvPr/>
        </p:nvCxnSpPr>
        <p:spPr>
          <a:xfrm>
            <a:off x="162962" y="2815628"/>
            <a:ext cx="9098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A350AE-B242-2019-2271-7ED4685F6293}"/>
              </a:ext>
            </a:extLst>
          </p:cNvPr>
          <p:cNvCxnSpPr/>
          <p:nvPr/>
        </p:nvCxnSpPr>
        <p:spPr>
          <a:xfrm>
            <a:off x="162962" y="4213289"/>
            <a:ext cx="918021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60890"/>
      </p:ext>
    </p:extLst>
  </p:cSld>
  <p:clrMapOvr>
    <a:masterClrMapping/>
  </p:clrMapOvr>
</p:sld>
</file>

<file path=ppt/theme/theme1.xml><?xml version="1.0" encoding="utf-8"?>
<a:theme xmlns:a="http://schemas.openxmlformats.org/drawingml/2006/main" name="Office Theme">
  <a:themeElements>
    <a:clrScheme name="City Logo Color Pallet">
      <a:dk1>
        <a:sysClr val="windowText" lastClr="000000"/>
      </a:dk1>
      <a:lt1>
        <a:sysClr val="window" lastClr="FFFFFF"/>
      </a:lt1>
      <a:dk2>
        <a:srgbClr val="7F7F7F"/>
      </a:dk2>
      <a:lt2>
        <a:srgbClr val="FFFFFF"/>
      </a:lt2>
      <a:accent1>
        <a:srgbClr val="5190CD"/>
      </a:accent1>
      <a:accent2>
        <a:srgbClr val="789FE8"/>
      </a:accent2>
      <a:accent3>
        <a:srgbClr val="A5A5A5"/>
      </a:accent3>
      <a:accent4>
        <a:srgbClr val="FFD478"/>
      </a:accent4>
      <a:accent5>
        <a:srgbClr val="2D649B"/>
      </a:accent5>
      <a:accent6>
        <a:srgbClr val="B4CAF2"/>
      </a:accent6>
      <a:hlink>
        <a:srgbClr val="0563C1"/>
      </a:hlink>
      <a:folHlink>
        <a:srgbClr val="FF0000"/>
      </a:folHlink>
    </a:clrScheme>
    <a:fontScheme name="City Logo Fonts">
      <a:majorFont>
        <a:latin typeface="Rockwell"/>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CF8E68-1F7B-415B-A779-E0AEC7B629C9}" vid="{5B3630E4-6B66-437C-813D-39DF7FBF36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Power Point Template updated January 2020</Template>
  <TotalTime>5052</TotalTime>
  <Words>1501</Words>
  <Application>Microsoft Office PowerPoint</Application>
  <PresentationFormat>Widescreen</PresentationFormat>
  <Paragraphs>185</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lpstr>Private Development 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Brown</dc:creator>
  <cp:lastModifiedBy>Josh Wheeler</cp:lastModifiedBy>
  <cp:revision>88</cp:revision>
  <dcterms:created xsi:type="dcterms:W3CDTF">2020-02-21T00:08:40Z</dcterms:created>
  <dcterms:modified xsi:type="dcterms:W3CDTF">2023-02-28T18:52:43Z</dcterms:modified>
</cp:coreProperties>
</file>