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74" r:id="rId6"/>
    <p:sldId id="278" r:id="rId7"/>
    <p:sldId id="273" r:id="rId8"/>
    <p:sldId id="275" r:id="rId9"/>
    <p:sldId id="276" r:id="rId10"/>
    <p:sldId id="277" r:id="rId11"/>
    <p:sldId id="26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202148-636B-50DC-4C18-5AA79FB7DB98}" name="Camilo Alvarez Tuta" initials="CAT" userId="S::c.alvareztuta@fehrandpeers.com::4a3980ea-e922-4bd1-9b47-dd38d0924153" providerId="AD"/>
  <p188:author id="{6FD45151-1847-023E-238D-11C0411791CA}" name="Kara Hall" initials="KH" userId="S::k.hall@fehrandpeers.com::6fd8f48a-c7d5-407a-baac-9b00b2099c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a Calhoun" initials="BC" lastIdx="2" clrIdx="0">
    <p:extLst>
      <p:ext uri="{19B8F6BF-5375-455C-9EA6-DF929625EA0E}">
        <p15:presenceInfo xmlns:p15="http://schemas.microsoft.com/office/powerpoint/2012/main" userId="S::b.calhoun@fehrandpeers.com::77d167ba-15e3-4953-8494-dcd4f7bcc211" providerId="AD"/>
      </p:ext>
    </p:extLst>
  </p:cmAuthor>
  <p:cmAuthor id="2" name="Kara Hall" initials="KH" lastIdx="2" clrIdx="1">
    <p:extLst>
      <p:ext uri="{19B8F6BF-5375-455C-9EA6-DF929625EA0E}">
        <p15:presenceInfo xmlns:p15="http://schemas.microsoft.com/office/powerpoint/2012/main" userId="S::k.hall@fehrandpeers.com::6fd8f48a-c7d5-407a-baac-9b00b2099c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DD5"/>
    <a:srgbClr val="3460A8"/>
    <a:srgbClr val="EFD8A4"/>
    <a:srgbClr val="F2C872"/>
    <a:srgbClr val="13506D"/>
    <a:srgbClr val="D7DFE2"/>
    <a:srgbClr val="C9C2A8"/>
    <a:srgbClr val="397398"/>
    <a:srgbClr val="E2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1367" autoAdjust="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96C39-7AC9-4C3D-B589-065410A5928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3EF1-209A-4C01-83A9-232665BE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3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25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14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2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6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2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97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F3EF1-209A-4C01-83A9-232665BE3A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9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BCE52F-13CF-4D5C-966C-E20C2AA33302}"/>
              </a:ext>
            </a:extLst>
          </p:cNvPr>
          <p:cNvSpPr/>
          <p:nvPr userDrawn="1"/>
        </p:nvSpPr>
        <p:spPr>
          <a:xfrm>
            <a:off x="565484" y="0"/>
            <a:ext cx="8686799" cy="6858000"/>
          </a:xfrm>
          <a:prstGeom prst="rect">
            <a:avLst/>
          </a:prstGeom>
          <a:solidFill>
            <a:srgbClr val="3460A8"/>
          </a:solidFill>
          <a:ln>
            <a:solidFill>
              <a:srgbClr val="34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1DA9CA-9FFC-4F5C-8BD1-2B29A53926C4}"/>
              </a:ext>
            </a:extLst>
          </p:cNvPr>
          <p:cNvSpPr/>
          <p:nvPr userDrawn="1"/>
        </p:nvSpPr>
        <p:spPr>
          <a:xfrm>
            <a:off x="9252282" y="1697550"/>
            <a:ext cx="2374233" cy="3885479"/>
          </a:xfrm>
          <a:prstGeom prst="rect">
            <a:avLst/>
          </a:prstGeom>
          <a:solidFill>
            <a:srgbClr val="5D9DD5"/>
          </a:solidFill>
          <a:ln>
            <a:solidFill>
              <a:srgbClr val="5D9D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B0F82D-75E0-4555-8EEF-D57D40E6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16" y="1274970"/>
            <a:ext cx="4913826" cy="3162840"/>
          </a:xfrm>
        </p:spPr>
        <p:txBody>
          <a:bodyPr anchor="t" anchorCtr="0">
            <a:normAutofit/>
          </a:bodyPr>
          <a:lstStyle>
            <a:lvl1pPr>
              <a:defRPr sz="5400">
                <a:solidFill>
                  <a:srgbClr val="EFD8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53E67C3-0889-4536-A0C9-5F826DB2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315" y="4928463"/>
            <a:ext cx="4913825" cy="1210279"/>
          </a:xfrm>
        </p:spPr>
        <p:txBody>
          <a:bodyPr/>
          <a:lstStyle>
            <a:lvl1pPr marL="0" indent="0">
              <a:buNone/>
              <a:defRPr sz="2400">
                <a:solidFill>
                  <a:srgbClr val="E2E2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2BFBAD-3574-4097-8A31-0968E2325E92}"/>
              </a:ext>
            </a:extLst>
          </p:cNvPr>
          <p:cNvSpPr/>
          <p:nvPr userDrawn="1"/>
        </p:nvSpPr>
        <p:spPr>
          <a:xfrm>
            <a:off x="7423484" y="1697550"/>
            <a:ext cx="1828799" cy="3885479"/>
          </a:xfrm>
          <a:prstGeom prst="rect">
            <a:avLst/>
          </a:prstGeom>
          <a:solidFill>
            <a:srgbClr val="5D9DD5"/>
          </a:solidFill>
          <a:ln>
            <a:solidFill>
              <a:srgbClr val="5D9D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C1C3-9E06-44CE-B6E2-753A03BB88D6}"/>
              </a:ext>
            </a:extLst>
          </p:cNvPr>
          <p:cNvCxnSpPr>
            <a:cxnSpLocks/>
          </p:cNvCxnSpPr>
          <p:nvPr userDrawn="1"/>
        </p:nvCxnSpPr>
        <p:spPr>
          <a:xfrm>
            <a:off x="0" y="469231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263DB3A-C822-4FCB-A81F-750BDC4964EA}"/>
              </a:ext>
            </a:extLst>
          </p:cNvPr>
          <p:cNvSpPr/>
          <p:nvPr userDrawn="1"/>
        </p:nvSpPr>
        <p:spPr>
          <a:xfrm>
            <a:off x="6755622" y="1042263"/>
            <a:ext cx="4261104" cy="3886200"/>
          </a:xfrm>
          <a:prstGeom prst="rect">
            <a:avLst/>
          </a:prstGeom>
          <a:noFill/>
          <a:ln w="38100">
            <a:solidFill>
              <a:srgbClr val="F2C8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C72E-7D9C-49ED-9880-DEA5255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9" y="866275"/>
            <a:ext cx="2452437" cy="264694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8DD67-45AE-4C91-9EDB-CCE130CCEC14}"/>
              </a:ext>
            </a:extLst>
          </p:cNvPr>
          <p:cNvSpPr/>
          <p:nvPr userDrawn="1"/>
        </p:nvSpPr>
        <p:spPr>
          <a:xfrm>
            <a:off x="3609474" y="-1"/>
            <a:ext cx="7834564" cy="6172201"/>
          </a:xfrm>
          <a:prstGeom prst="rect">
            <a:avLst/>
          </a:prstGeom>
          <a:solidFill>
            <a:srgbClr val="EFD8A4"/>
          </a:solidFill>
          <a:ln>
            <a:solidFill>
              <a:srgbClr val="EF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5BE7C3-29E5-4539-9059-573A3F74C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084" y="866276"/>
            <a:ext cx="6605338" cy="469231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13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08DD67-45AE-4C91-9EDB-CCE130CCEC14}"/>
              </a:ext>
            </a:extLst>
          </p:cNvPr>
          <p:cNvSpPr/>
          <p:nvPr userDrawn="1"/>
        </p:nvSpPr>
        <p:spPr>
          <a:xfrm>
            <a:off x="5751094" y="-1"/>
            <a:ext cx="5692943" cy="6172201"/>
          </a:xfrm>
          <a:prstGeom prst="rect">
            <a:avLst/>
          </a:prstGeom>
          <a:solidFill>
            <a:srgbClr val="EFD8A4"/>
          </a:solidFill>
          <a:ln>
            <a:solidFill>
              <a:srgbClr val="EF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2C72E-7D9C-49ED-9880-DEA5255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9" y="866275"/>
            <a:ext cx="4545932" cy="264694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8B58BD-050C-4175-9AFE-F29882352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6737" y="866274"/>
            <a:ext cx="4475747" cy="470434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36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07D46-6344-457A-9DC8-2D17DF7C6800}"/>
              </a:ext>
            </a:extLst>
          </p:cNvPr>
          <p:cNvSpPr/>
          <p:nvPr userDrawn="1"/>
        </p:nvSpPr>
        <p:spPr>
          <a:xfrm>
            <a:off x="529388" y="0"/>
            <a:ext cx="4680286" cy="6858000"/>
          </a:xfrm>
          <a:prstGeom prst="rect">
            <a:avLst/>
          </a:prstGeom>
          <a:solidFill>
            <a:srgbClr val="EFD8A4"/>
          </a:solidFill>
          <a:ln>
            <a:solidFill>
              <a:srgbClr val="EF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2C72E-7D9C-49ED-9880-DEA5255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8" y="866275"/>
            <a:ext cx="3884196" cy="3368841"/>
          </a:xfrm>
        </p:spPr>
        <p:txBody>
          <a:bodyPr anchor="t"/>
          <a:lstStyle>
            <a:lvl1pPr>
              <a:defRPr>
                <a:solidFill>
                  <a:srgbClr val="3460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4077DD-E798-4C49-9285-902A18F94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9062" y="866275"/>
            <a:ext cx="5923550" cy="535405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A4D344-8B29-4910-B83D-6E8FD5FA8CE3}"/>
              </a:ext>
            </a:extLst>
          </p:cNvPr>
          <p:cNvCxnSpPr>
            <a:cxnSpLocks/>
          </p:cNvCxnSpPr>
          <p:nvPr userDrawn="1"/>
        </p:nvCxnSpPr>
        <p:spPr>
          <a:xfrm>
            <a:off x="0" y="4692311"/>
            <a:ext cx="5209674" cy="0"/>
          </a:xfrm>
          <a:prstGeom prst="line">
            <a:avLst/>
          </a:prstGeom>
          <a:ln w="19050">
            <a:solidFill>
              <a:srgbClr val="C9C2A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23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C72E-7D9C-49ED-9880-DEA5255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8" y="409074"/>
            <a:ext cx="9358564" cy="770018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0700D4-E3F8-499A-8ACB-FFA2FBC7A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277" y="1503950"/>
            <a:ext cx="5392154" cy="494497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6B9234-1FBE-4DF3-A3EC-3D7332485DD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86762" y="1503950"/>
            <a:ext cx="5392154" cy="494497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54804-F395-42E6-85B0-8649A195E00C}"/>
              </a:ext>
            </a:extLst>
          </p:cNvPr>
          <p:cNvSpPr/>
          <p:nvPr userDrawn="1"/>
        </p:nvSpPr>
        <p:spPr>
          <a:xfrm>
            <a:off x="0" y="0"/>
            <a:ext cx="529388" cy="6858000"/>
          </a:xfrm>
          <a:prstGeom prst="rect">
            <a:avLst/>
          </a:prstGeom>
          <a:solidFill>
            <a:srgbClr val="EFD8A4"/>
          </a:solidFill>
          <a:ln>
            <a:solidFill>
              <a:srgbClr val="EF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A4D344-8B29-4910-B83D-6E8FD5FA8CE3}"/>
              </a:ext>
            </a:extLst>
          </p:cNvPr>
          <p:cNvCxnSpPr>
            <a:cxnSpLocks/>
          </p:cNvCxnSpPr>
          <p:nvPr userDrawn="1"/>
        </p:nvCxnSpPr>
        <p:spPr>
          <a:xfrm>
            <a:off x="0" y="1323471"/>
            <a:ext cx="12192000" cy="0"/>
          </a:xfrm>
          <a:prstGeom prst="line">
            <a:avLst/>
          </a:prstGeom>
          <a:ln w="19050">
            <a:solidFill>
              <a:srgbClr val="D7DFE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1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C72E-7D9C-49ED-9880-DEA5255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7" y="409074"/>
            <a:ext cx="10898605" cy="770018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0700D4-E3F8-499A-8ACB-FFA2FBC7A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276" y="1503950"/>
            <a:ext cx="10898607" cy="494497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54804-F395-42E6-85B0-8649A195E00C}"/>
              </a:ext>
            </a:extLst>
          </p:cNvPr>
          <p:cNvSpPr/>
          <p:nvPr userDrawn="1"/>
        </p:nvSpPr>
        <p:spPr>
          <a:xfrm>
            <a:off x="0" y="0"/>
            <a:ext cx="529388" cy="6858000"/>
          </a:xfrm>
          <a:prstGeom prst="rect">
            <a:avLst/>
          </a:prstGeom>
          <a:solidFill>
            <a:srgbClr val="EFD8A4"/>
          </a:solidFill>
          <a:ln>
            <a:solidFill>
              <a:srgbClr val="EF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A4D344-8B29-4910-B83D-6E8FD5FA8CE3}"/>
              </a:ext>
            </a:extLst>
          </p:cNvPr>
          <p:cNvCxnSpPr>
            <a:cxnSpLocks/>
          </p:cNvCxnSpPr>
          <p:nvPr userDrawn="1"/>
        </p:nvCxnSpPr>
        <p:spPr>
          <a:xfrm>
            <a:off x="0" y="1323471"/>
            <a:ext cx="12192000" cy="0"/>
          </a:xfrm>
          <a:prstGeom prst="line">
            <a:avLst/>
          </a:prstGeom>
          <a:ln w="19050">
            <a:solidFill>
              <a:srgbClr val="D7DFE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40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33C54-44AB-4005-B24B-3B43D9FC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64194-B8DF-47E7-B813-115B9F03F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AFC34-9313-48ED-9CA4-AD726E5CB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3A91-29F9-437F-A78C-4FB6CECF581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E66CE-5020-48B6-AA32-D5F18B5EE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BD4A0-3675-427A-BC60-DC6E59092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46B7-4397-444C-B758-762533E5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080D360-BA42-4E95-B376-C6A5499E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21" y="1274970"/>
            <a:ext cx="5797119" cy="3162840"/>
          </a:xfrm>
        </p:spPr>
        <p:txBody>
          <a:bodyPr>
            <a:normAutofit/>
          </a:bodyPr>
          <a:lstStyle/>
          <a:p>
            <a:r>
              <a:rPr lang="en-US" dirty="0"/>
              <a:t>Oregon City Loop Trail Connections Stakeholder Workshop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1BB4E1-B3CF-4CFB-8256-418345537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October 10,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8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3067C-A7CA-436C-A6E6-27822ECD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7" y="409073"/>
            <a:ext cx="10898605" cy="9672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460A8"/>
                </a:solidFill>
              </a:rPr>
              <a:t>Constraints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D3DCF3-8C54-BC85-3B95-ADFFC33FA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433" y="1452720"/>
            <a:ext cx="5748329" cy="5354051"/>
          </a:xfrm>
        </p:spPr>
        <p:txBody>
          <a:bodyPr>
            <a:normAutofit/>
          </a:bodyPr>
          <a:lstStyle/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Navigating retail center between Beavercreek Road and Molalla Avenue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Access between Berta Drive and elementary school 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Meyers Road to Frontier Parkway connection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Maintaining adequate distance from power 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80B88-4EFC-E7B8-4B58-6A711798031F}"/>
              </a:ext>
            </a:extLst>
          </p:cNvPr>
          <p:cNvSpPr txBox="1"/>
          <p:nvPr/>
        </p:nvSpPr>
        <p:spPr>
          <a:xfrm>
            <a:off x="6787299" y="2403834"/>
            <a:ext cx="479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Insert simplified Land Use Map highlighting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226447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1471-0FBF-4758-8CEB-CF36426E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Share your thoughts!</a:t>
            </a:r>
          </a:p>
        </p:txBody>
      </p:sp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4163C80C-1EB2-133F-FE12-4DD751E76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9829" y="1839405"/>
            <a:ext cx="3179190" cy="317919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A3CA4CF-4B2F-B41D-598C-4E7434B05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1835" y="1631829"/>
            <a:ext cx="5748329" cy="4297631"/>
          </a:xfrm>
        </p:spPr>
        <p:txBody>
          <a:bodyPr>
            <a:normAutofit/>
          </a:bodyPr>
          <a:lstStyle/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Questions about the study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Concerns about the trail and proposed alignment 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Would you use the trail? 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Where would you use the trail to go?</a:t>
            </a:r>
          </a:p>
        </p:txBody>
      </p:sp>
    </p:spTree>
    <p:extLst>
      <p:ext uri="{BB962C8B-B14F-4D97-AF65-F5344CB8AC3E}">
        <p14:creationId xmlns:p14="http://schemas.microsoft.com/office/powerpoint/2010/main" val="169190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139C-FBCB-47DD-A707-44D2E078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Next</a:t>
            </a:r>
            <a:r>
              <a:rPr lang="en-US" dirty="0">
                <a:solidFill>
                  <a:srgbClr val="13506D"/>
                </a:solidFill>
              </a:rPr>
              <a:t> </a:t>
            </a:r>
            <a:r>
              <a:rPr lang="en-US" dirty="0">
                <a:solidFill>
                  <a:srgbClr val="3460A8"/>
                </a:solidFill>
              </a:rPr>
              <a:t>Steps</a:t>
            </a:r>
            <a:r>
              <a:rPr lang="en-US" dirty="0">
                <a:solidFill>
                  <a:srgbClr val="13506D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F30F0-26F3-45E4-AB99-FDC2143C2E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Project team will be developing alternatives for alignments 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Once alignment is identified the appropriate trail width and surface will be identified 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Share updates and opportunities for input throughout the study</a:t>
            </a:r>
          </a:p>
        </p:txBody>
      </p:sp>
    </p:spTree>
    <p:extLst>
      <p:ext uri="{BB962C8B-B14F-4D97-AF65-F5344CB8AC3E}">
        <p14:creationId xmlns:p14="http://schemas.microsoft.com/office/powerpoint/2010/main" val="202761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4FF8-1CBE-4A32-8501-AD294FC9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Agenda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A782A81D-A095-47FE-BA06-E9BBC759CE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880685"/>
              </p:ext>
            </p:extLst>
          </p:nvPr>
        </p:nvGraphicFramePr>
        <p:xfrm>
          <a:off x="868279" y="1620252"/>
          <a:ext cx="10561722" cy="4148950"/>
        </p:xfrm>
        <a:graphic>
          <a:graphicData uri="http://schemas.openxmlformats.org/drawingml/2006/table">
            <a:tbl>
              <a:tblPr firstRow="1" firstCol="1" bandRow="1"/>
              <a:tblGrid>
                <a:gridCol w="2879704">
                  <a:extLst>
                    <a:ext uri="{9D8B030D-6E8A-4147-A177-3AD203B41FA5}">
                      <a16:colId xmlns:a16="http://schemas.microsoft.com/office/drawing/2014/main" val="3075855984"/>
                    </a:ext>
                  </a:extLst>
                </a:gridCol>
                <a:gridCol w="7682018">
                  <a:extLst>
                    <a:ext uri="{9D8B030D-6E8A-4147-A177-3AD203B41FA5}">
                      <a16:colId xmlns:a16="http://schemas.microsoft.com/office/drawing/2014/main" val="1039601419"/>
                    </a:ext>
                  </a:extLst>
                </a:gridCol>
              </a:tblGrid>
              <a:tr h="10430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 minutes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Meeting Welcome &amp; Overview 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0673704"/>
                  </a:ext>
                </a:extLst>
              </a:tr>
              <a:tr h="9592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15 minutes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Overview Presentation &amp; Questions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4604138"/>
                  </a:ext>
                </a:extLst>
              </a:tr>
              <a:tr h="10886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30 minutes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Walking Audit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6370162"/>
                  </a:ext>
                </a:extLst>
              </a:tr>
              <a:tr h="10579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10 minutes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orbel" panose="020B0503020204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Wrap-Up</a:t>
                      </a:r>
                    </a:p>
                  </a:txBody>
                  <a:tcPr marL="73025" marR="73025" marT="182880" marB="1828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699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05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5C5B12-3061-4B80-93A8-B4542667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Purpose &amp;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AE13-4B46-4681-886E-6E230B1B3E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Provide an overview of the Oregon City Loop Trail Plan Study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Gather feedback on the proposed Meyers-Beavercreek segment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Share opportunities and constraints for the Meyers-Beavercreek segment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Provide an opportunity for stakeholders to ask questions</a:t>
            </a:r>
          </a:p>
        </p:txBody>
      </p:sp>
    </p:spTree>
    <p:extLst>
      <p:ext uri="{BB962C8B-B14F-4D97-AF65-F5344CB8AC3E}">
        <p14:creationId xmlns:p14="http://schemas.microsoft.com/office/powerpoint/2010/main" val="142972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3067C-A7CA-436C-A6E6-27822ECD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Project Overview 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9C8A6E2-EAC4-15C6-D920-FCF0DDC8A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415" y="1503949"/>
            <a:ext cx="5923550" cy="5354051"/>
          </a:xfrm>
        </p:spPr>
        <p:txBody>
          <a:bodyPr>
            <a:normAutofit lnSpcReduction="10000"/>
          </a:bodyPr>
          <a:lstStyle/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 2004, the Oregon City Trails Master Plan was completed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Sets the vision for the City’s trail system 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Identified the Oregon City Loop Trail as a regional trail 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Provides guidance for how trails should be constructed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DB823-DAF4-489B-CA87-C7D9AF0BE591}"/>
              </a:ext>
            </a:extLst>
          </p:cNvPr>
          <p:cNvSpPr txBox="1"/>
          <p:nvPr/>
        </p:nvSpPr>
        <p:spPr>
          <a:xfrm>
            <a:off x="7861955" y="2884602"/>
            <a:ext cx="319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Insert map of entire Loop Trail</a:t>
            </a:r>
          </a:p>
        </p:txBody>
      </p:sp>
    </p:spTree>
    <p:extLst>
      <p:ext uri="{BB962C8B-B14F-4D97-AF65-F5344CB8AC3E}">
        <p14:creationId xmlns:p14="http://schemas.microsoft.com/office/powerpoint/2010/main" val="211799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3067C-A7CA-436C-A6E6-27822ECD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Project Overview 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9C8A6E2-EAC4-15C6-D920-FCF0DDC8A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415" y="1503949"/>
            <a:ext cx="5865604" cy="5354051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In 2013, the Oregon City Transportation System Plan (TSP) was completed 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Provides a long-term guide for City transportation investments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Includes projects that would build segments of the Loop Trail and connections to the Loop Trail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This study is focusing on four segments identified in the TSP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12A917-6CE8-2494-DBF6-A25F0C82C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45" y="1666188"/>
            <a:ext cx="5270138" cy="407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3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3067C-A7CA-436C-A6E6-27822ECD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Project Goals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9C8A6E2-EAC4-15C6-D920-FCF0DDC8A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415" y="1503949"/>
            <a:ext cx="5865604" cy="5354051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Refine proposed design for the four segments 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Identify where to build the trail 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Determine how wide the trail should be and what type of trail should be built 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Position the City to secure funding to construct trails or require development to construct them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12A917-6CE8-2494-DBF6-A25F0C82C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45" y="1666188"/>
            <a:ext cx="5270138" cy="407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4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3067C-A7CA-436C-A6E6-27822ECD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Meyers-Beavercreek (Power Lines Trail)</a:t>
            </a:r>
          </a:p>
        </p:txBody>
      </p:sp>
      <p:pic>
        <p:nvPicPr>
          <p:cNvPr id="3" name="Picture 2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21BB6D3B-5077-B62A-DE44-7DF71DCE1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19" y="1452720"/>
            <a:ext cx="6465678" cy="4996206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D3DCF3-8C54-BC85-3B95-ADFFC33FA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434" y="1452720"/>
            <a:ext cx="4691504" cy="5354051"/>
          </a:xfrm>
        </p:spPr>
        <p:txBody>
          <a:bodyPr>
            <a:normAutofit/>
          </a:bodyPr>
          <a:lstStyle/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Intended to provide an off-street connection to the Loop Trail for people walking and biking 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Proposed to follow the power lines 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As a local trail, it should provide access for all users</a:t>
            </a:r>
          </a:p>
        </p:txBody>
      </p:sp>
    </p:spTree>
    <p:extLst>
      <p:ext uri="{BB962C8B-B14F-4D97-AF65-F5344CB8AC3E}">
        <p14:creationId xmlns:p14="http://schemas.microsoft.com/office/powerpoint/2010/main" val="132633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3067C-A7CA-436C-A6E6-27822ECD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60A8"/>
                </a:solidFill>
              </a:rPr>
              <a:t>Meyers-Beavercreek (Power Lines Trail)</a:t>
            </a:r>
          </a:p>
        </p:txBody>
      </p:sp>
      <p:pic>
        <p:nvPicPr>
          <p:cNvPr id="3" name="Picture 2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21BB6D3B-5077-B62A-DE44-7DF71DCE1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19" y="1452720"/>
            <a:ext cx="6465678" cy="4996206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D3DCF3-8C54-BC85-3B95-ADFFC33FA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434" y="1452720"/>
            <a:ext cx="4691504" cy="5354051"/>
          </a:xfrm>
        </p:spPr>
        <p:txBody>
          <a:bodyPr>
            <a:normAutofit/>
          </a:bodyPr>
          <a:lstStyle/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Intended to provide an off-street connection to the Loop Trail for people walking and biking 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Proposed to follow the power lines 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As a local trail, it should provide access for all users</a:t>
            </a:r>
          </a:p>
        </p:txBody>
      </p:sp>
    </p:spTree>
    <p:extLst>
      <p:ext uri="{BB962C8B-B14F-4D97-AF65-F5344CB8AC3E}">
        <p14:creationId xmlns:p14="http://schemas.microsoft.com/office/powerpoint/2010/main" val="328592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3067C-A7CA-436C-A6E6-27822ECD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77" y="409073"/>
            <a:ext cx="10898605" cy="9672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460A8"/>
                </a:solidFill>
              </a:rPr>
              <a:t>Opportunities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AD3DCF3-8C54-BC85-3B95-ADFFC33FA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433" y="1452720"/>
            <a:ext cx="5748329" cy="5354051"/>
          </a:xfrm>
        </p:spPr>
        <p:txBody>
          <a:bodyPr>
            <a:normAutofit/>
          </a:bodyPr>
          <a:lstStyle/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Provide an off-street connection for walking and biking to Gaffney Lane Elementary School 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Existing easement for power lines from Beavercreek Road to Frontier Parkway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Large portions of the proposed trail are owned by the City </a:t>
            </a:r>
          </a:p>
          <a:p>
            <a:pPr>
              <a:spcBef>
                <a:spcPts val="2500"/>
              </a:spcBef>
              <a:spcAft>
                <a:spcPts val="25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School district is supportive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80B88-4EFC-E7B8-4B58-6A711798031F}"/>
              </a:ext>
            </a:extLst>
          </p:cNvPr>
          <p:cNvSpPr txBox="1"/>
          <p:nvPr/>
        </p:nvSpPr>
        <p:spPr>
          <a:xfrm>
            <a:off x="6787299" y="2403834"/>
            <a:ext cx="479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Insert simplified Land Use Map highlighting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8238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halem Bay Palette">
      <a:dk1>
        <a:srgbClr val="3F3E4C"/>
      </a:dk1>
      <a:lt1>
        <a:srgbClr val="FFFFFF"/>
      </a:lt1>
      <a:dk2>
        <a:srgbClr val="7EB4B5"/>
      </a:dk2>
      <a:lt2>
        <a:srgbClr val="F2F2F2"/>
      </a:lt2>
      <a:accent1>
        <a:srgbClr val="3A8AAE"/>
      </a:accent1>
      <a:accent2>
        <a:srgbClr val="478270"/>
      </a:accent2>
      <a:accent3>
        <a:srgbClr val="FFD000"/>
      </a:accent3>
      <a:accent4>
        <a:srgbClr val="B1EAFD"/>
      </a:accent4>
      <a:accent5>
        <a:srgbClr val="FFFFFF"/>
      </a:accent5>
      <a:accent6>
        <a:srgbClr val="FFFFFF"/>
      </a:accent6>
      <a:hlink>
        <a:srgbClr val="3A8AA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445</Words>
  <Application>Microsoft Office PowerPoint</Application>
  <PresentationFormat>Widescreen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Office Theme</vt:lpstr>
      <vt:lpstr>Oregon City Loop Trail Connections Stakeholder Workshop</vt:lpstr>
      <vt:lpstr>Agenda</vt:lpstr>
      <vt:lpstr>Meeting Purpose &amp; Objectives</vt:lpstr>
      <vt:lpstr>Project Overview </vt:lpstr>
      <vt:lpstr>Project Overview </vt:lpstr>
      <vt:lpstr>Project Goals</vt:lpstr>
      <vt:lpstr>Meyers-Beavercreek (Power Lines Trail)</vt:lpstr>
      <vt:lpstr>Meyers-Beavercreek (Power Lines Trail)</vt:lpstr>
      <vt:lpstr>Opportunities </vt:lpstr>
      <vt:lpstr>Constraints </vt:lpstr>
      <vt:lpstr>Share your thoughts!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Krystle Li</dc:creator>
  <cp:lastModifiedBy>Kara Hall</cp:lastModifiedBy>
  <cp:revision>99</cp:revision>
  <dcterms:created xsi:type="dcterms:W3CDTF">2020-12-03T21:53:20Z</dcterms:created>
  <dcterms:modified xsi:type="dcterms:W3CDTF">2022-09-23T15:01:49Z</dcterms:modified>
</cp:coreProperties>
</file>