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368" r:id="rId5"/>
    <p:sldId id="369" r:id="rId6"/>
    <p:sldId id="285" r:id="rId7"/>
    <p:sldId id="286" r:id="rId8"/>
    <p:sldId id="291" r:id="rId9"/>
    <p:sldId id="370" r:id="rId10"/>
    <p:sldId id="371" r:id="rId11"/>
    <p:sldId id="352" r:id="rId12"/>
    <p:sldId id="372" r:id="rId13"/>
    <p:sldId id="353" r:id="rId14"/>
    <p:sldId id="355" r:id="rId15"/>
    <p:sldId id="357" r:id="rId16"/>
    <p:sldId id="360" r:id="rId17"/>
    <p:sldId id="345" r:id="rId18"/>
    <p:sldId id="346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202148-636B-50DC-4C18-5AA79FB7DB98}" name="Camilo Alvarez Tuta" initials="CAT" userId="S::c.alvareztuta@fehrandpeers.com::4a3980ea-e922-4bd1-9b47-dd38d0924153" providerId="AD"/>
  <p188:author id="{6FD45151-1847-023E-238D-11C0411791CA}" name="Kara Hall" initials="KH" userId="S::k.hall@fehrandpeers.com::6fd8f48a-c7d5-407a-baac-9b00b2099c6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a Calhoun" initials="BC" lastIdx="2" clrIdx="0">
    <p:extLst>
      <p:ext uri="{19B8F6BF-5375-455C-9EA6-DF929625EA0E}">
        <p15:presenceInfo xmlns:p15="http://schemas.microsoft.com/office/powerpoint/2012/main" userId="S::b.calhoun@fehrandpeers.com::77d167ba-15e3-4953-8494-dcd4f7bcc211" providerId="AD"/>
      </p:ext>
    </p:extLst>
  </p:cmAuthor>
  <p:cmAuthor id="2" name="Kara Hall" initials="KH" lastIdx="2" clrIdx="1">
    <p:extLst>
      <p:ext uri="{19B8F6BF-5375-455C-9EA6-DF929625EA0E}">
        <p15:presenceInfo xmlns:p15="http://schemas.microsoft.com/office/powerpoint/2012/main" userId="S::k.hall@fehrandpeers.com::6fd8f48a-c7d5-407a-baac-9b00b2099c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0A8"/>
    <a:srgbClr val="5D9DD5"/>
    <a:srgbClr val="13506D"/>
    <a:srgbClr val="EFD8A4"/>
    <a:srgbClr val="F2C872"/>
    <a:srgbClr val="D7DFE2"/>
    <a:srgbClr val="C9C2A8"/>
    <a:srgbClr val="397398"/>
    <a:srgbClr val="E2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96C39-7AC9-4C3D-B589-065410A59284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3EF1-209A-4C01-83A9-232665BE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3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44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16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0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9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99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62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12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50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41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6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6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9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1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13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6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82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0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9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BCE52F-13CF-4D5C-966C-E20C2AA33302}"/>
              </a:ext>
            </a:extLst>
          </p:cNvPr>
          <p:cNvSpPr/>
          <p:nvPr userDrawn="1"/>
        </p:nvSpPr>
        <p:spPr>
          <a:xfrm>
            <a:off x="565484" y="0"/>
            <a:ext cx="8686799" cy="6858000"/>
          </a:xfrm>
          <a:prstGeom prst="rect">
            <a:avLst/>
          </a:prstGeom>
          <a:solidFill>
            <a:srgbClr val="3460A8"/>
          </a:solidFill>
          <a:ln>
            <a:solidFill>
              <a:srgbClr val="34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1DA9CA-9FFC-4F5C-8BD1-2B29A53926C4}"/>
              </a:ext>
            </a:extLst>
          </p:cNvPr>
          <p:cNvSpPr/>
          <p:nvPr userDrawn="1"/>
        </p:nvSpPr>
        <p:spPr>
          <a:xfrm>
            <a:off x="9252282" y="1697550"/>
            <a:ext cx="2374233" cy="3885479"/>
          </a:xfrm>
          <a:prstGeom prst="rect">
            <a:avLst/>
          </a:prstGeom>
          <a:solidFill>
            <a:srgbClr val="5D9DD5"/>
          </a:solidFill>
          <a:ln>
            <a:solidFill>
              <a:srgbClr val="5D9D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B0F82D-75E0-4555-8EEF-D57D40E6E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16" y="1274970"/>
            <a:ext cx="4913826" cy="3162840"/>
          </a:xfrm>
        </p:spPr>
        <p:txBody>
          <a:bodyPr anchor="t" anchorCtr="0">
            <a:normAutofit/>
          </a:bodyPr>
          <a:lstStyle>
            <a:lvl1pPr>
              <a:defRPr sz="5400">
                <a:solidFill>
                  <a:srgbClr val="EFD8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53E67C3-0889-4536-A0C9-5F826DB2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315" y="4928463"/>
            <a:ext cx="4913825" cy="1210279"/>
          </a:xfrm>
        </p:spPr>
        <p:txBody>
          <a:bodyPr/>
          <a:lstStyle>
            <a:lvl1pPr marL="0" indent="0">
              <a:buNone/>
              <a:defRPr sz="2400">
                <a:solidFill>
                  <a:srgbClr val="E2E2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2BFBAD-3574-4097-8A31-0968E2325E92}"/>
              </a:ext>
            </a:extLst>
          </p:cNvPr>
          <p:cNvSpPr/>
          <p:nvPr userDrawn="1"/>
        </p:nvSpPr>
        <p:spPr>
          <a:xfrm>
            <a:off x="7423484" y="1697550"/>
            <a:ext cx="1828799" cy="3885479"/>
          </a:xfrm>
          <a:prstGeom prst="rect">
            <a:avLst/>
          </a:prstGeom>
          <a:solidFill>
            <a:srgbClr val="5D9DD5"/>
          </a:solidFill>
          <a:ln>
            <a:solidFill>
              <a:srgbClr val="5D9D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81C1C3-9E06-44CE-B6E2-753A03BB88D6}"/>
              </a:ext>
            </a:extLst>
          </p:cNvPr>
          <p:cNvCxnSpPr>
            <a:cxnSpLocks/>
          </p:cNvCxnSpPr>
          <p:nvPr userDrawn="1"/>
        </p:nvCxnSpPr>
        <p:spPr>
          <a:xfrm>
            <a:off x="0" y="469231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263DB3A-C822-4FCB-A81F-750BDC4964EA}"/>
              </a:ext>
            </a:extLst>
          </p:cNvPr>
          <p:cNvSpPr/>
          <p:nvPr userDrawn="1"/>
        </p:nvSpPr>
        <p:spPr>
          <a:xfrm>
            <a:off x="6755622" y="1042263"/>
            <a:ext cx="4261104" cy="3886200"/>
          </a:xfrm>
          <a:prstGeom prst="rect">
            <a:avLst/>
          </a:prstGeom>
          <a:noFill/>
          <a:ln w="38100">
            <a:solidFill>
              <a:srgbClr val="F2C8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7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2C72E-7D9C-49ED-9880-DEA52550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79" y="866275"/>
            <a:ext cx="2452437" cy="264694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8DD67-45AE-4C91-9EDB-CCE130CCEC14}"/>
              </a:ext>
            </a:extLst>
          </p:cNvPr>
          <p:cNvSpPr/>
          <p:nvPr userDrawn="1"/>
        </p:nvSpPr>
        <p:spPr>
          <a:xfrm>
            <a:off x="3609474" y="-1"/>
            <a:ext cx="7834564" cy="6172201"/>
          </a:xfrm>
          <a:prstGeom prst="rect">
            <a:avLst/>
          </a:prstGeom>
          <a:solidFill>
            <a:srgbClr val="EFD8A4"/>
          </a:solidFill>
          <a:ln>
            <a:solidFill>
              <a:srgbClr val="EFD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5BE7C3-29E5-4539-9059-573A3F74C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084" y="866276"/>
            <a:ext cx="6605338" cy="469231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13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08DD67-45AE-4C91-9EDB-CCE130CCEC14}"/>
              </a:ext>
            </a:extLst>
          </p:cNvPr>
          <p:cNvSpPr/>
          <p:nvPr userDrawn="1"/>
        </p:nvSpPr>
        <p:spPr>
          <a:xfrm>
            <a:off x="5751094" y="-1"/>
            <a:ext cx="5692943" cy="6172201"/>
          </a:xfrm>
          <a:prstGeom prst="rect">
            <a:avLst/>
          </a:prstGeom>
          <a:solidFill>
            <a:srgbClr val="EFD8A4"/>
          </a:solidFill>
          <a:ln>
            <a:solidFill>
              <a:srgbClr val="EFD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2C72E-7D9C-49ED-9880-DEA52550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79" y="866275"/>
            <a:ext cx="4545932" cy="264694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8B58BD-050C-4175-9AFE-F29882352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6737" y="866274"/>
            <a:ext cx="4475747" cy="470434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36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07D46-6344-457A-9DC8-2D17DF7C6800}"/>
              </a:ext>
            </a:extLst>
          </p:cNvPr>
          <p:cNvSpPr/>
          <p:nvPr userDrawn="1"/>
        </p:nvSpPr>
        <p:spPr>
          <a:xfrm>
            <a:off x="529388" y="0"/>
            <a:ext cx="4680286" cy="6858000"/>
          </a:xfrm>
          <a:prstGeom prst="rect">
            <a:avLst/>
          </a:prstGeom>
          <a:solidFill>
            <a:srgbClr val="EFD8A4"/>
          </a:solidFill>
          <a:ln>
            <a:solidFill>
              <a:srgbClr val="EFD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2C72E-7D9C-49ED-9880-DEA52550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78" y="866275"/>
            <a:ext cx="3884196" cy="3368841"/>
          </a:xfrm>
        </p:spPr>
        <p:txBody>
          <a:bodyPr anchor="t"/>
          <a:lstStyle>
            <a:lvl1pPr>
              <a:defRPr>
                <a:solidFill>
                  <a:srgbClr val="3460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4077DD-E798-4C49-9285-902A18F94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9062" y="866275"/>
            <a:ext cx="5923550" cy="535405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A4D344-8B29-4910-B83D-6E8FD5FA8CE3}"/>
              </a:ext>
            </a:extLst>
          </p:cNvPr>
          <p:cNvCxnSpPr>
            <a:cxnSpLocks/>
          </p:cNvCxnSpPr>
          <p:nvPr userDrawn="1"/>
        </p:nvCxnSpPr>
        <p:spPr>
          <a:xfrm>
            <a:off x="0" y="4692311"/>
            <a:ext cx="5209674" cy="0"/>
          </a:xfrm>
          <a:prstGeom prst="line">
            <a:avLst/>
          </a:prstGeom>
          <a:ln w="19050">
            <a:solidFill>
              <a:srgbClr val="C9C2A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23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2C72E-7D9C-49ED-9880-DEA52550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78" y="409074"/>
            <a:ext cx="9358564" cy="770018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0700D4-E3F8-499A-8ACB-FFA2FBC7A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277" y="1503950"/>
            <a:ext cx="5392154" cy="494497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B6B9234-1FBE-4DF3-A3EC-3D7332485DD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86762" y="1503950"/>
            <a:ext cx="5392154" cy="494497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F54804-F395-42E6-85B0-8649A195E00C}"/>
              </a:ext>
            </a:extLst>
          </p:cNvPr>
          <p:cNvSpPr/>
          <p:nvPr userDrawn="1"/>
        </p:nvSpPr>
        <p:spPr>
          <a:xfrm>
            <a:off x="0" y="0"/>
            <a:ext cx="529388" cy="6858000"/>
          </a:xfrm>
          <a:prstGeom prst="rect">
            <a:avLst/>
          </a:prstGeom>
          <a:solidFill>
            <a:srgbClr val="EFD8A4"/>
          </a:solidFill>
          <a:ln>
            <a:solidFill>
              <a:srgbClr val="EFD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A4D344-8B29-4910-B83D-6E8FD5FA8CE3}"/>
              </a:ext>
            </a:extLst>
          </p:cNvPr>
          <p:cNvCxnSpPr>
            <a:cxnSpLocks/>
          </p:cNvCxnSpPr>
          <p:nvPr userDrawn="1"/>
        </p:nvCxnSpPr>
        <p:spPr>
          <a:xfrm>
            <a:off x="0" y="1323471"/>
            <a:ext cx="12192000" cy="0"/>
          </a:xfrm>
          <a:prstGeom prst="line">
            <a:avLst/>
          </a:prstGeom>
          <a:ln w="19050">
            <a:solidFill>
              <a:srgbClr val="D7DFE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15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2C72E-7D9C-49ED-9880-DEA52550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77" y="409074"/>
            <a:ext cx="10898605" cy="770018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0700D4-E3F8-499A-8ACB-FFA2FBC7A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276" y="1503950"/>
            <a:ext cx="10898607" cy="494497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F54804-F395-42E6-85B0-8649A195E00C}"/>
              </a:ext>
            </a:extLst>
          </p:cNvPr>
          <p:cNvSpPr/>
          <p:nvPr userDrawn="1"/>
        </p:nvSpPr>
        <p:spPr>
          <a:xfrm>
            <a:off x="0" y="0"/>
            <a:ext cx="529388" cy="6858000"/>
          </a:xfrm>
          <a:prstGeom prst="rect">
            <a:avLst/>
          </a:prstGeom>
          <a:solidFill>
            <a:srgbClr val="EFD8A4"/>
          </a:solidFill>
          <a:ln>
            <a:solidFill>
              <a:srgbClr val="EFD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A4D344-8B29-4910-B83D-6E8FD5FA8CE3}"/>
              </a:ext>
            </a:extLst>
          </p:cNvPr>
          <p:cNvCxnSpPr>
            <a:cxnSpLocks/>
          </p:cNvCxnSpPr>
          <p:nvPr userDrawn="1"/>
        </p:nvCxnSpPr>
        <p:spPr>
          <a:xfrm>
            <a:off x="0" y="1323471"/>
            <a:ext cx="12192000" cy="0"/>
          </a:xfrm>
          <a:prstGeom prst="line">
            <a:avLst/>
          </a:prstGeom>
          <a:ln w="19050">
            <a:solidFill>
              <a:srgbClr val="D7DFE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40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33C54-44AB-4005-B24B-3B43D9FC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64194-B8DF-47E7-B813-115B9F03F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AFC34-9313-48ED-9CA4-AD726E5CB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3A91-29F9-437F-A78C-4FB6CECF581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E66CE-5020-48B6-AA32-D5F18B5EE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BD4A0-3675-427A-BC60-DC6E59092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46B7-4397-444C-B758-762533E5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8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orbel" panose="020B0503020204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080D360-BA42-4E95-B376-C6A5499E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421" y="1274970"/>
            <a:ext cx="5797119" cy="31628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Oregon City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Loop Trail: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Project Update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1BB4E1-B3CF-4CFB-8256-418345537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315" y="4928463"/>
            <a:ext cx="4913825" cy="5718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June 13,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8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772-8EE0-43D3-8541-2C3BE72C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S22 – Meyers Road to Beavercreek Road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9CFCC-E5C8-2F9F-A0EE-479D7488B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0" b="1709"/>
          <a:stretch/>
        </p:blipFill>
        <p:spPr>
          <a:xfrm>
            <a:off x="552658" y="1355188"/>
            <a:ext cx="3419789" cy="542242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40E56A-DDFB-0A14-737F-3C9424EA8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4473" y="1503950"/>
            <a:ext cx="6879003" cy="4944976"/>
          </a:xfrm>
        </p:spPr>
        <p:txBody>
          <a:bodyPr/>
          <a:lstStyle/>
          <a:p>
            <a:r>
              <a:rPr lang="en-US" dirty="0"/>
              <a:t>Segment would create a connection from planned regional trails to Wesley Lynn Park</a:t>
            </a:r>
          </a:p>
          <a:p>
            <a:r>
              <a:rPr lang="en-US" b="1" dirty="0"/>
              <a:t>Opportunities: </a:t>
            </a:r>
          </a:p>
          <a:p>
            <a:pPr lvl="1"/>
            <a:r>
              <a:rPr lang="en-US" dirty="0"/>
              <a:t>Land along proposed alignment owned by the City &amp; School District </a:t>
            </a:r>
          </a:p>
          <a:p>
            <a:pPr lvl="1"/>
            <a:r>
              <a:rPr lang="en-US" dirty="0"/>
              <a:t>Connection to Gaffney Lane Elementary </a:t>
            </a:r>
          </a:p>
          <a:p>
            <a:r>
              <a:rPr lang="en-US" b="1" dirty="0"/>
              <a:t>Constraints:  </a:t>
            </a:r>
          </a:p>
          <a:p>
            <a:pPr lvl="1"/>
            <a:r>
              <a:rPr lang="en-US" dirty="0"/>
              <a:t>Stormwater detention basin and wetland areas near Meyers Road </a:t>
            </a:r>
          </a:p>
          <a:p>
            <a:pPr lvl="1"/>
            <a:r>
              <a:rPr lang="en-US" dirty="0"/>
              <a:t>Proximity to homes between Berta Drive and Meyers Road </a:t>
            </a:r>
          </a:p>
        </p:txBody>
      </p:sp>
    </p:spTree>
    <p:extLst>
      <p:ext uri="{BB962C8B-B14F-4D97-AF65-F5344CB8AC3E}">
        <p14:creationId xmlns:p14="http://schemas.microsoft.com/office/powerpoint/2010/main" val="247194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772-8EE0-43D3-8541-2C3BE72C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S22 – Meyers Road to Beavercreek Road</a:t>
            </a:r>
          </a:p>
        </p:txBody>
      </p:sp>
      <p:pic>
        <p:nvPicPr>
          <p:cNvPr id="6" name="Picture 5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C20DE863-D962-F7CA-EE82-00030FD98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2" y="1503950"/>
            <a:ext cx="6577650" cy="508273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BD60BD-D50F-DE51-8051-EB23E38D9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277" y="1503950"/>
            <a:ext cx="4477446" cy="4944976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Alignment includes two portions with near-term options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Near-term options utilize existing roadways to create connections where long-term alignment will be more challenging to construct</a:t>
            </a:r>
          </a:p>
        </p:txBody>
      </p:sp>
    </p:spTree>
    <p:extLst>
      <p:ext uri="{BB962C8B-B14F-4D97-AF65-F5344CB8AC3E}">
        <p14:creationId xmlns:p14="http://schemas.microsoft.com/office/powerpoint/2010/main" val="282481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772-8EE0-43D3-8541-2C3BE72C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S22 – Meyers Road to Beavercreek Road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07722-CB8A-91DD-110F-D40748A48A02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t="249" r="13662" b="-249"/>
          <a:stretch/>
        </p:blipFill>
        <p:spPr>
          <a:xfrm>
            <a:off x="6221759" y="1510098"/>
            <a:ext cx="5595252" cy="2618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A70E57-1C5C-8F67-9B7A-1EF366E5E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/>
        </p:blipFill>
        <p:spPr>
          <a:xfrm>
            <a:off x="6219169" y="4141674"/>
            <a:ext cx="5600431" cy="26185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6D71DA-2DFF-603D-3656-4DC7B7A37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277" y="1503950"/>
            <a:ext cx="5227724" cy="4944976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500"/>
              </a:spcBef>
              <a:spcAft>
                <a:spcPts val="1500"/>
              </a:spcAft>
            </a:pPr>
            <a:r>
              <a:rPr lang="en-US" dirty="0"/>
              <a:t>Near-term options use existing sidewalks and bicycle lanes on Beavercreek and Molalla to make connections in the near-term</a:t>
            </a:r>
          </a:p>
          <a:p>
            <a:pPr marL="342900" lvl="1" indent="-342900">
              <a:spcBef>
                <a:spcPts val="1500"/>
              </a:spcBef>
              <a:spcAft>
                <a:spcPts val="1500"/>
              </a:spcAft>
            </a:pPr>
            <a:r>
              <a:rPr lang="en-US" dirty="0"/>
              <a:t>Long-term vision would create a path outside the existing roadway between Beavercreek &amp; Frontier Parkway </a:t>
            </a:r>
          </a:p>
          <a:p>
            <a:pPr marL="342900" lvl="1" indent="-342900">
              <a:spcBef>
                <a:spcPts val="1500"/>
              </a:spcBef>
              <a:spcAft>
                <a:spcPts val="1500"/>
              </a:spcAft>
            </a:pPr>
            <a:r>
              <a:rPr lang="en-US" dirty="0"/>
              <a:t>Proposed cross-section provides a 12’ shared-use path</a:t>
            </a:r>
          </a:p>
          <a:p>
            <a:pPr marL="800100" lvl="2" indent="-342900">
              <a:spcBef>
                <a:spcPts val="1500"/>
              </a:spcBef>
              <a:spcAft>
                <a:spcPts val="1500"/>
              </a:spcAft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99E84-FCB7-5749-117F-FE8402D4FCA1}"/>
              </a:ext>
            </a:extLst>
          </p:cNvPr>
          <p:cNvSpPr txBox="1"/>
          <p:nvPr/>
        </p:nvSpPr>
        <p:spPr>
          <a:xfrm>
            <a:off x="6216580" y="1407066"/>
            <a:ext cx="393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Connection through Retail Parking Lot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06BCC-38D6-91D3-2C28-63D38566E715}"/>
              </a:ext>
            </a:extLst>
          </p:cNvPr>
          <p:cNvSpPr txBox="1"/>
          <p:nvPr/>
        </p:nvSpPr>
        <p:spPr>
          <a:xfrm>
            <a:off x="6216580" y="4128616"/>
            <a:ext cx="393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Shared-Use Path on Clairmont Way</a:t>
            </a:r>
          </a:p>
        </p:txBody>
      </p:sp>
    </p:spTree>
    <p:extLst>
      <p:ext uri="{BB962C8B-B14F-4D97-AF65-F5344CB8AC3E}">
        <p14:creationId xmlns:p14="http://schemas.microsoft.com/office/powerpoint/2010/main" val="4237096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772-8EE0-43D3-8541-2C3BE72C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S24 – Gaffney Lane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FCB225-2E1F-8B94-B1F9-D8CBC74B1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164" y="1503950"/>
            <a:ext cx="7576720" cy="4944976"/>
          </a:xfrm>
        </p:spPr>
        <p:txBody>
          <a:bodyPr/>
          <a:lstStyle/>
          <a:p>
            <a:r>
              <a:rPr lang="en-US" dirty="0"/>
              <a:t>Provide a connection for elementary students to off-street connections and residential areas </a:t>
            </a:r>
          </a:p>
          <a:p>
            <a:r>
              <a:rPr lang="en-US" b="1" dirty="0"/>
              <a:t>Opportunities</a:t>
            </a:r>
          </a:p>
          <a:p>
            <a:pPr lvl="1"/>
            <a:r>
              <a:rPr lang="en-US" dirty="0"/>
              <a:t>Rudimentary path already exists and is well utilized </a:t>
            </a:r>
          </a:p>
          <a:p>
            <a:pPr lvl="1"/>
            <a:r>
              <a:rPr lang="en-US" dirty="0"/>
              <a:t>School district is supportive of improving connection </a:t>
            </a:r>
          </a:p>
          <a:p>
            <a:r>
              <a:rPr lang="en-US" b="1" dirty="0"/>
              <a:t>Constraints</a:t>
            </a:r>
          </a:p>
          <a:p>
            <a:pPr lvl="1"/>
            <a:r>
              <a:rPr lang="en-US" dirty="0"/>
              <a:t>Existing sidewalks gaps on Gaffney Lane will need to be addressed to improve future connections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8AA69C-4F34-6D41-DEB4-1233D4E70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58" y="1312913"/>
            <a:ext cx="3354363" cy="552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8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772-8EE0-43D3-8541-2C3BE72C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460A8"/>
                </a:solidFill>
              </a:rPr>
              <a:t>S24 – Gaffney Lane</a:t>
            </a:r>
            <a:endParaRPr lang="en-US" dirty="0">
              <a:solidFill>
                <a:srgbClr val="3460A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C458A-8432-C879-EDB2-8D1AC300D36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7579" y="2047874"/>
            <a:ext cx="5495925" cy="36776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73979-F871-BEAC-226A-2628190EE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277" y="1503950"/>
            <a:ext cx="5227724" cy="4944976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500"/>
              </a:spcBef>
              <a:spcAft>
                <a:spcPts val="1500"/>
              </a:spcAft>
            </a:pPr>
            <a:r>
              <a:rPr lang="en-US"/>
              <a:t>Proposed cross-section provides a 10’ shared-use path</a:t>
            </a:r>
          </a:p>
          <a:p>
            <a:pPr marL="342900" lvl="1" indent="-342900">
              <a:spcBef>
                <a:spcPts val="1500"/>
              </a:spcBef>
              <a:spcAft>
                <a:spcPts val="1500"/>
              </a:spcAft>
            </a:pPr>
            <a:r>
              <a:rPr lang="en-US"/>
              <a:t>Will widen and pave existing path</a:t>
            </a:r>
          </a:p>
          <a:p>
            <a:pPr marL="342900" lvl="1" indent="-342900">
              <a:spcBef>
                <a:spcPts val="1500"/>
              </a:spcBef>
              <a:spcAft>
                <a:spcPts val="1500"/>
              </a:spcAft>
            </a:pPr>
            <a:r>
              <a:rPr lang="en-US"/>
              <a:t>Uses space between the school playground and residential homes</a:t>
            </a:r>
          </a:p>
          <a:p>
            <a:pPr marL="342900" lvl="1" indent="-342900">
              <a:spcBef>
                <a:spcPts val="1500"/>
              </a:spcBef>
              <a:spcAft>
                <a:spcPts val="1500"/>
              </a:spcAft>
            </a:pPr>
            <a:r>
              <a:rPr lang="en-US"/>
              <a:t>Enhances connection to planned Meyers-Beavercreek Trail </a:t>
            </a:r>
          </a:p>
          <a:p>
            <a:pPr marL="800100" lvl="2" indent="-342900">
              <a:spcBef>
                <a:spcPts val="1500"/>
              </a:spcBef>
              <a:spcAft>
                <a:spcPts val="1500"/>
              </a:spcAft>
            </a:pP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1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772-8EE0-43D3-8541-2C3BE72C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S23 – Meyers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A5E2-0885-4BFD-9FA2-31CD3150E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1855" y="1503950"/>
            <a:ext cx="7335297" cy="4944976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spcBef>
                <a:spcPts val="1500"/>
              </a:spcBef>
              <a:spcAft>
                <a:spcPts val="1500"/>
              </a:spcAft>
            </a:pPr>
            <a:r>
              <a:rPr lang="en-US" sz="3400" dirty="0"/>
              <a:t>Portion of Oregon City Loop Trail that will connect from Clackamas County Community College to Frontier Parkway</a:t>
            </a:r>
          </a:p>
          <a:p>
            <a:pPr marL="342900" lvl="1" indent="-342900">
              <a:spcBef>
                <a:spcPts val="1500"/>
              </a:spcBef>
              <a:spcAft>
                <a:spcPts val="1500"/>
              </a:spcAft>
            </a:pPr>
            <a:r>
              <a:rPr lang="en-US" sz="3400" b="1" dirty="0"/>
              <a:t>Opportunities </a:t>
            </a:r>
          </a:p>
          <a:p>
            <a:pPr marL="800100" lvl="2" indent="-342900">
              <a:spcAft>
                <a:spcPts val="500"/>
              </a:spcAft>
            </a:pPr>
            <a:r>
              <a:rPr lang="en-US" sz="3000" dirty="0"/>
              <a:t>Many CCC students live in apartments on Meyers Road </a:t>
            </a:r>
          </a:p>
          <a:p>
            <a:pPr marL="800100" lvl="2" indent="-342900">
              <a:spcAft>
                <a:spcPts val="500"/>
              </a:spcAft>
            </a:pPr>
            <a:r>
              <a:rPr lang="en-US" sz="3000" dirty="0"/>
              <a:t>People currently travel to CCC for recreational walking/biking </a:t>
            </a:r>
          </a:p>
          <a:p>
            <a:pPr marL="342900" lvl="1" indent="-342900">
              <a:spcBef>
                <a:spcPts val="1500"/>
              </a:spcBef>
              <a:spcAft>
                <a:spcPts val="1500"/>
              </a:spcAft>
            </a:pPr>
            <a:r>
              <a:rPr lang="en-US" sz="3400" b="1" dirty="0"/>
              <a:t>Constraints</a:t>
            </a:r>
          </a:p>
          <a:p>
            <a:pPr marL="800100" lvl="2" indent="-342900">
              <a:spcAft>
                <a:spcPts val="500"/>
              </a:spcAft>
            </a:pPr>
            <a:r>
              <a:rPr lang="en-US" sz="3400" dirty="0"/>
              <a:t>Land use along Meyers Road is built out </a:t>
            </a:r>
          </a:p>
          <a:p>
            <a:pPr marL="800100" lvl="2" indent="-342900">
              <a:spcAft>
                <a:spcPts val="500"/>
              </a:spcAft>
            </a:pPr>
            <a:r>
              <a:rPr lang="en-US" sz="3400" dirty="0"/>
              <a:t>No space to improve existing facilities within the current cross-section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F63DA-7826-20DB-0DD2-D4A78C7C8A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"/>
          <a:stretch/>
        </p:blipFill>
        <p:spPr>
          <a:xfrm>
            <a:off x="868277" y="1361544"/>
            <a:ext cx="3273012" cy="54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4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772-8EE0-43D3-8541-2C3BE72C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S23 – Meyers Road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3E092-1FF2-6197-E3E3-8B6EB105ECD0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4520" r="1537" b="4520"/>
          <a:stretch/>
        </p:blipFill>
        <p:spPr>
          <a:xfrm>
            <a:off x="6899705" y="4088680"/>
            <a:ext cx="4572000" cy="2514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81518-CB24-39DE-E1C9-5D4C0F359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277" y="1503950"/>
            <a:ext cx="5227724" cy="4944976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500"/>
              </a:spcBef>
              <a:spcAft>
                <a:spcPts val="1500"/>
              </a:spcAft>
            </a:pPr>
            <a:r>
              <a:rPr lang="en-US" dirty="0"/>
              <a:t>Proposing to move the existing curb and remove existing on-street bicycle lanes </a:t>
            </a:r>
          </a:p>
          <a:p>
            <a:pPr marL="342900" lvl="1" indent="-342900">
              <a:spcBef>
                <a:spcPts val="1500"/>
              </a:spcBef>
              <a:spcAft>
                <a:spcPts val="1500"/>
              </a:spcAft>
            </a:pPr>
            <a:r>
              <a:rPr lang="en-US" dirty="0"/>
              <a:t>Create a 12’ shared-use path on the north side </a:t>
            </a:r>
          </a:p>
          <a:p>
            <a:pPr marL="342900" lvl="1" indent="-342900">
              <a:spcBef>
                <a:spcPts val="1500"/>
              </a:spcBef>
              <a:spcAft>
                <a:spcPts val="1500"/>
              </a:spcAft>
            </a:pPr>
            <a:r>
              <a:rPr lang="en-US" dirty="0"/>
              <a:t>Maintain existing sidewalks on the south side </a:t>
            </a:r>
          </a:p>
          <a:p>
            <a:pPr marL="342900" lvl="1" indent="-342900">
              <a:spcBef>
                <a:spcPts val="1500"/>
              </a:spcBef>
              <a:spcAft>
                <a:spcPts val="1500"/>
              </a:spcAft>
            </a:pPr>
            <a:r>
              <a:rPr lang="en-US" dirty="0"/>
              <a:t>Off-street connection would qualify for trails funding</a:t>
            </a:r>
          </a:p>
          <a:p>
            <a:pPr marL="800100" lvl="2" indent="-342900">
              <a:spcBef>
                <a:spcPts val="1500"/>
              </a:spcBef>
              <a:spcAft>
                <a:spcPts val="1500"/>
              </a:spcAft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E2C51-387C-CA26-EC56-96A9C53FE2D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705" y="1376586"/>
            <a:ext cx="4572000" cy="251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C730BC-6CF7-F407-C32E-91EBBBE09DF3}"/>
              </a:ext>
            </a:extLst>
          </p:cNvPr>
          <p:cNvSpPr txBox="1"/>
          <p:nvPr/>
        </p:nvSpPr>
        <p:spPr>
          <a:xfrm>
            <a:off x="6913796" y="1386156"/>
            <a:ext cx="393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Existing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F12E9-C94D-1C14-835A-D86CEB83C795}"/>
              </a:ext>
            </a:extLst>
          </p:cNvPr>
          <p:cNvSpPr txBox="1"/>
          <p:nvPr/>
        </p:nvSpPr>
        <p:spPr>
          <a:xfrm>
            <a:off x="6899705" y="4088680"/>
            <a:ext cx="393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2696654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772-8EE0-43D3-8541-2C3BE72C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S30 – Orchard Grove Dr / Hazelnut Avenue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A5E2-0885-4BFD-9FA2-31CD3150E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0695" y="1432670"/>
            <a:ext cx="7345240" cy="5149000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50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Portion of the Loop Trail that will connect to Hazelwood Park and John McLoughlin Elementary School</a:t>
            </a:r>
          </a:p>
          <a:p>
            <a:pPr marL="342900" lvl="1" indent="-342900">
              <a:spcAft>
                <a:spcPts val="500"/>
              </a:spcAft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Opportunities: </a:t>
            </a:r>
          </a:p>
          <a:p>
            <a:pPr marL="800100" lvl="2" indent="-342900">
              <a:spcAft>
                <a:spcPts val="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Portions of the roadway network have not been built yet </a:t>
            </a:r>
          </a:p>
          <a:p>
            <a:pPr marL="800100" lvl="2" indent="-342900">
              <a:spcAft>
                <a:spcPts val="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Most existing roadways have sidewalks  and bike lanes </a:t>
            </a:r>
          </a:p>
          <a:p>
            <a:pPr marL="342900" lvl="1" indent="-342900">
              <a:spcAft>
                <a:spcPts val="500"/>
              </a:spcAft>
            </a:pPr>
            <a:r>
              <a:rPr lang="en-US" sz="3000" b="1" dirty="0">
                <a:solidFill>
                  <a:schemeClr val="bg2">
                    <a:lumMod val="10000"/>
                  </a:schemeClr>
                </a:solidFill>
              </a:rPr>
              <a:t>Constraints: </a:t>
            </a:r>
          </a:p>
          <a:p>
            <a:pPr marL="800100" lvl="2" indent="-342900">
              <a:spcAft>
                <a:spcPts val="500"/>
              </a:spcAft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Connection through undeveloped property will be reliant on development </a:t>
            </a:r>
          </a:p>
          <a:p>
            <a:pPr marL="1257300" lvl="3" indent="-342900">
              <a:spcBef>
                <a:spcPts val="1500"/>
              </a:spcBef>
              <a:spcAft>
                <a:spcPts val="1500"/>
              </a:spcAft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D434C-1849-7C56-91C9-DB9E3534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32" y="1327929"/>
            <a:ext cx="3350017" cy="55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11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772-8EE0-43D3-8541-2C3BE72C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409074"/>
            <a:ext cx="10307782" cy="770018"/>
          </a:xfrm>
        </p:spPr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S30 – Orchard Grove Dr / Hazelnut Avenue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E0999-3888-B797-ED66-A81EE4D5D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510" y="1452411"/>
            <a:ext cx="5771490" cy="4996515"/>
          </a:xfrm>
        </p:spPr>
        <p:txBody>
          <a:bodyPr>
            <a:noAutofit/>
          </a:bodyPr>
          <a:lstStyle/>
          <a:p>
            <a:pPr marL="800100" lvl="2" indent="-342900">
              <a:spcBef>
                <a:spcPts val="1500"/>
              </a:spcBef>
              <a:spcAft>
                <a:spcPts val="1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Proposed concept maintains the existing </a:t>
            </a:r>
            <a:r>
              <a:rPr lang="en-US" sz="2400" dirty="0"/>
              <a:t>roadway cross-section</a:t>
            </a:r>
          </a:p>
          <a:p>
            <a:pPr marL="800100" lvl="2" indent="-342900">
              <a:spcBef>
                <a:spcPts val="1500"/>
              </a:spcBef>
              <a:spcAft>
                <a:spcPts val="1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People walking will use existing sidewalks</a:t>
            </a:r>
          </a:p>
          <a:p>
            <a:pPr marL="800100" lvl="2" indent="-342900">
              <a:spcBef>
                <a:spcPts val="1500"/>
              </a:spcBef>
              <a:spcAft>
                <a:spcPts val="1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Vehicle travel lane will be shared with people riding bicycles </a:t>
            </a:r>
          </a:p>
          <a:p>
            <a:pPr marL="800100" lvl="2" indent="-342900">
              <a:spcBef>
                <a:spcPts val="1500"/>
              </a:spcBef>
              <a:spcAft>
                <a:spcPts val="1500"/>
              </a:spcAft>
            </a:pPr>
            <a:r>
              <a:rPr lang="en-US" sz="2400" dirty="0"/>
              <a:t>New roadway connections should be built with the same cross-section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98D89-DDE0-CE27-8F5D-B943EDB33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9" r="9564"/>
          <a:stretch/>
        </p:blipFill>
        <p:spPr>
          <a:xfrm>
            <a:off x="5994152" y="2592371"/>
            <a:ext cx="6043425" cy="25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3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139C-FBCB-47DD-A707-44D2E0788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Next</a:t>
            </a:r>
            <a:r>
              <a:rPr lang="en-US" dirty="0">
                <a:solidFill>
                  <a:srgbClr val="13506D"/>
                </a:solidFill>
              </a:rPr>
              <a:t> </a:t>
            </a:r>
            <a:r>
              <a:rPr lang="en-US" dirty="0">
                <a:solidFill>
                  <a:srgbClr val="3460A8"/>
                </a:solidFill>
              </a:rPr>
              <a:t>Steps</a:t>
            </a:r>
            <a:r>
              <a:rPr lang="en-US" dirty="0">
                <a:solidFill>
                  <a:srgbClr val="13506D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F30F0-26F3-45E4-AB99-FDC2143C2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9574" y="866276"/>
            <a:ext cx="5344147" cy="4657070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Finalize cost-estimates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Share outcomes with residential areas surrounding Meyers Road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Finalize report documenting outcomes</a:t>
            </a:r>
          </a:p>
        </p:txBody>
      </p:sp>
    </p:spTree>
    <p:extLst>
      <p:ext uri="{BB962C8B-B14F-4D97-AF65-F5344CB8AC3E}">
        <p14:creationId xmlns:p14="http://schemas.microsoft.com/office/powerpoint/2010/main" val="23267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4FF8-1CBE-4A32-8501-AD294FC9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Agenda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A782A81D-A095-47FE-BA06-E9BBC759CE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045297"/>
              </p:ext>
            </p:extLst>
          </p:nvPr>
        </p:nvGraphicFramePr>
        <p:xfrm>
          <a:off x="3755680" y="324211"/>
          <a:ext cx="7645745" cy="5667587"/>
        </p:xfrm>
        <a:graphic>
          <a:graphicData uri="http://schemas.openxmlformats.org/drawingml/2006/table">
            <a:tbl>
              <a:tblPr firstRow="1" firstCol="1" bandRow="1"/>
              <a:tblGrid>
                <a:gridCol w="7645745">
                  <a:extLst>
                    <a:ext uri="{9D8B030D-6E8A-4147-A177-3AD203B41FA5}">
                      <a16:colId xmlns:a16="http://schemas.microsoft.com/office/drawing/2014/main" val="1039601419"/>
                    </a:ext>
                  </a:extLst>
                </a:gridCol>
              </a:tblGrid>
              <a:tr h="9770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Project Background &amp; Purpose</a:t>
                      </a:r>
                    </a:p>
                  </a:txBody>
                  <a:tcPr marL="73025" marR="73025" marT="182880" marB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0673704"/>
                  </a:ext>
                </a:extLst>
              </a:tr>
              <a:tr h="8985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Meyers to Beavercreek (S22): Opportunities &amp; Constraints and Outcomes  </a:t>
                      </a:r>
                    </a:p>
                  </a:txBody>
                  <a:tcPr marL="73025" marR="73025" marT="182880" marB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4604138"/>
                  </a:ext>
                </a:extLst>
              </a:tr>
              <a:tr h="10197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Gaffney Lane Elementary (S24): Opportunities &amp; Constraints and Outcomes  </a:t>
                      </a:r>
                    </a:p>
                  </a:txBody>
                  <a:tcPr marL="73025" marR="73025" marT="182880" marB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6370162"/>
                  </a:ext>
                </a:extLst>
              </a:tr>
              <a:tr h="898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Meyers Road (S23): Opportunities &amp; Constraints and Outcomes </a:t>
                      </a:r>
                    </a:p>
                  </a:txBody>
                  <a:tcPr marL="73025" marR="73025" marT="182880" marB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5568627"/>
                  </a:ext>
                </a:extLst>
              </a:tr>
              <a:tr h="898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Orchard Road (S30): Opportunities &amp; Constraints and Outcomes</a:t>
                      </a:r>
                    </a:p>
                  </a:txBody>
                  <a:tcPr marL="73025" marR="73025" marT="182880" marB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1828594"/>
                  </a:ext>
                </a:extLst>
              </a:tr>
              <a:tr h="898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Next Steps </a:t>
                      </a:r>
                    </a:p>
                  </a:txBody>
                  <a:tcPr marL="73025" marR="73025" marT="182880" marB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75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05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5C5B12-3061-4B80-93A8-B4542667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9AE13-4B46-4681-886E-6E230B1B3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1577" y="535705"/>
            <a:ext cx="6750423" cy="5647812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Provide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an overview of the project background and purpose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Present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the proposed alignments and cross-sections for each trail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Share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next steps and answer questions </a:t>
            </a:r>
          </a:p>
        </p:txBody>
      </p:sp>
    </p:spTree>
    <p:extLst>
      <p:ext uri="{BB962C8B-B14F-4D97-AF65-F5344CB8AC3E}">
        <p14:creationId xmlns:p14="http://schemas.microsoft.com/office/powerpoint/2010/main" val="142972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5C5B12-3061-4B80-93A8-B4542667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Background &amp; Purpose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9AE13-4B46-4681-886E-6E230B1B3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1577" y="535705"/>
            <a:ext cx="6617639" cy="5647812"/>
          </a:xfrm>
        </p:spPr>
        <p:txBody>
          <a:bodyPr>
            <a:normAutofit lnSpcReduction="10000"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Oregon City Loop Trail is identified in the City’s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Trails Master Plan 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Transportation System Plan (TSP)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includes projects to complete segments of trail and ancillary paths 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This project begins the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project refinement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process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Positions the City to add projects to the CIP,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apply for grant funding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and condition development to design/construct portions of the trail</a:t>
            </a:r>
          </a:p>
        </p:txBody>
      </p:sp>
    </p:spTree>
    <p:extLst>
      <p:ext uri="{BB962C8B-B14F-4D97-AF65-F5344CB8AC3E}">
        <p14:creationId xmlns:p14="http://schemas.microsoft.com/office/powerpoint/2010/main" val="415878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5C5B12-3061-4B80-93A8-B4542667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9AE13-4B46-4681-886E-6E230B1B3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1577" y="535705"/>
            <a:ext cx="6617639" cy="5647812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Determine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the appropriate alignment for the trail segments 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Develop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cross-sections for the segments based on available Right-of-Way (ROW) 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Prepare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cost-estimates based on alignment and cross-sections. 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Identify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grants that the City could apply for to fund design/construction of trails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7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772-8EE0-43D3-8541-2C3BE72C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Project Overview: Trail Segments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F587E5-1716-AA44-F323-91B3D64F23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26908" r="1887" b="2618"/>
          <a:stretch/>
        </p:blipFill>
        <p:spPr>
          <a:xfrm>
            <a:off x="1461806" y="1421394"/>
            <a:ext cx="9268387" cy="527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C8F0B1-37F6-A08E-2F71-DF29F257C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10442"/>
              </p:ext>
            </p:extLst>
          </p:nvPr>
        </p:nvGraphicFramePr>
        <p:xfrm>
          <a:off x="1096004" y="2876057"/>
          <a:ext cx="10443150" cy="2349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525">
                  <a:extLst>
                    <a:ext uri="{9D8B030D-6E8A-4147-A177-3AD203B41FA5}">
                      <a16:colId xmlns:a16="http://schemas.microsoft.com/office/drawing/2014/main" val="1122373321"/>
                    </a:ext>
                  </a:extLst>
                </a:gridCol>
                <a:gridCol w="1740525">
                  <a:extLst>
                    <a:ext uri="{9D8B030D-6E8A-4147-A177-3AD203B41FA5}">
                      <a16:colId xmlns:a16="http://schemas.microsoft.com/office/drawing/2014/main" val="3790490899"/>
                    </a:ext>
                  </a:extLst>
                </a:gridCol>
                <a:gridCol w="1740525">
                  <a:extLst>
                    <a:ext uri="{9D8B030D-6E8A-4147-A177-3AD203B41FA5}">
                      <a16:colId xmlns:a16="http://schemas.microsoft.com/office/drawing/2014/main" val="295569299"/>
                    </a:ext>
                  </a:extLst>
                </a:gridCol>
                <a:gridCol w="1740525">
                  <a:extLst>
                    <a:ext uri="{9D8B030D-6E8A-4147-A177-3AD203B41FA5}">
                      <a16:colId xmlns:a16="http://schemas.microsoft.com/office/drawing/2014/main" val="3836631403"/>
                    </a:ext>
                  </a:extLst>
                </a:gridCol>
                <a:gridCol w="1740525">
                  <a:extLst>
                    <a:ext uri="{9D8B030D-6E8A-4147-A177-3AD203B41FA5}">
                      <a16:colId xmlns:a16="http://schemas.microsoft.com/office/drawing/2014/main" val="980731549"/>
                    </a:ext>
                  </a:extLst>
                </a:gridCol>
                <a:gridCol w="1740525">
                  <a:extLst>
                    <a:ext uri="{9D8B030D-6E8A-4147-A177-3AD203B41FA5}">
                      <a16:colId xmlns:a16="http://schemas.microsoft.com/office/drawing/2014/main" val="1366184791"/>
                    </a:ext>
                  </a:extLst>
                </a:gridCol>
              </a:tblGrid>
              <a:tr h="1160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222844"/>
                  </a:ext>
                </a:extLst>
              </a:tr>
              <a:tr h="10910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Planning Efforts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rgbClr val="3F3E4C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Surrounding Land Use &amp; Context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rgbClr val="3F3E4C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Ownership &amp; Right-of-Way (ROW)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rgbClr val="3F3E4C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Existing Infrastructure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rgbClr val="3F3E4C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Utilities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rgbClr val="3F3E4C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Constraints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499966"/>
                  </a:ext>
                </a:extLst>
              </a:tr>
            </a:tbl>
          </a:graphicData>
        </a:graphic>
      </p:graphicFrame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F925AE1-1BD6-729C-D06A-380B33271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860" y="1497204"/>
            <a:ext cx="10443149" cy="5054321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Identifying opportunities &amp; constraints focused on:</a:t>
            </a: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99772-8EE0-43D3-8541-2C3BE72C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460A8"/>
                </a:solidFill>
              </a:rPr>
              <a:t>Opportunities &amp; Constraints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01E2AA4-9531-56E9-AA79-D2BCAE273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00" y="3024318"/>
            <a:ext cx="809364" cy="80936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A0B27B5-9452-CE41-5794-A3EF2C9905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37" y="3024318"/>
            <a:ext cx="809364" cy="80936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53B209A-FA17-E899-AE03-CF529C612F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35" y="3024318"/>
            <a:ext cx="822935" cy="809364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57B7D40-D51F-547A-6E53-8FE9BA7015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74" y="3024318"/>
            <a:ext cx="809364" cy="8093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85E3B8E-FEBF-FF8F-E1D2-0F610C4514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50" y="3024318"/>
            <a:ext cx="809364" cy="809364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B495150-668A-0B06-8BB8-B27647A91C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918" y="3024318"/>
            <a:ext cx="809364" cy="80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1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772-8EE0-43D3-8541-2C3BE72C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Community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A5E2-0885-4BFD-9FA2-31CD3150E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0154" y="1503950"/>
            <a:ext cx="6166693" cy="4944976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Opportunities for community members to participate included: 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Online survey – live from September 9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to October 3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rd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2022.</a:t>
            </a:r>
          </a:p>
          <a:p>
            <a:pPr lvl="2">
              <a:spcAft>
                <a:spcPts val="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Promoted with a postcard and on City’s social media</a:t>
            </a:r>
          </a:p>
          <a:p>
            <a:pPr lvl="1">
              <a:spcAft>
                <a:spcPts val="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In-Person Workshop – October 10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2o22.</a:t>
            </a:r>
          </a:p>
          <a:p>
            <a:pPr lvl="2">
              <a:spcAft>
                <a:spcPts val="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Held at Gaffney Lane Elementary </a:t>
            </a:r>
          </a:p>
          <a:p>
            <a:pPr lvl="2">
              <a:spcAft>
                <a:spcPts val="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24 Attendees </a:t>
            </a:r>
          </a:p>
          <a:p>
            <a:pPr lvl="2">
              <a:spcAft>
                <a:spcPts val="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Shared opportunities and constraints for Meyers-Beavercreek and included walking audit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7F621C7-2AFC-F15E-5A63-844FA6747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557">
            <a:off x="7162459" y="2323445"/>
            <a:ext cx="4578730" cy="30524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92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772-8EE0-43D3-8541-2C3BE72C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Development of Trail Alignment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B0FCFB-FB6B-9ECB-AE57-17FF2C2823B1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68277" y="1412828"/>
            <a:ext cx="10616989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Developed evaluation framework to evaluate potential alignment options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Key evaluation criteria included: 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sz="2000" dirty="0"/>
              <a:t>Does the proposed alignment minimize </a:t>
            </a:r>
            <a:r>
              <a:rPr lang="en-US" sz="2000" b="1" dirty="0"/>
              <a:t>impact to privately owned properties</a:t>
            </a:r>
            <a:r>
              <a:rPr lang="en-US" sz="2000" dirty="0"/>
              <a:t>?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sz="2000" dirty="0"/>
              <a:t>Does the proposed alignment </a:t>
            </a:r>
            <a:r>
              <a:rPr lang="en-US" sz="2000" b="1" dirty="0"/>
              <a:t>minimize impacts to natural resource areas</a:t>
            </a:r>
            <a:r>
              <a:rPr lang="en-US" sz="2000" dirty="0"/>
              <a:t>?</a:t>
            </a:r>
            <a:endParaRPr lang="en-US" sz="2000" b="1" dirty="0"/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sz="2000" dirty="0"/>
              <a:t>Does the proposed alignment utilize areas where there is an </a:t>
            </a:r>
            <a:r>
              <a:rPr lang="en-US" sz="2000" b="1" dirty="0"/>
              <a:t>existing easement or city owned land</a:t>
            </a:r>
            <a:r>
              <a:rPr lang="en-US" sz="2000" dirty="0"/>
              <a:t>?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sz="2000" dirty="0"/>
              <a:t>Does the proposed alignment align with </a:t>
            </a:r>
            <a:r>
              <a:rPr lang="en-US" sz="2000" b="1" dirty="0"/>
              <a:t>regional priorities for trails funding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6166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halem Bay Palette">
      <a:dk1>
        <a:srgbClr val="3F3E4C"/>
      </a:dk1>
      <a:lt1>
        <a:srgbClr val="FFFFFF"/>
      </a:lt1>
      <a:dk2>
        <a:srgbClr val="7EB4B5"/>
      </a:dk2>
      <a:lt2>
        <a:srgbClr val="F2F2F2"/>
      </a:lt2>
      <a:accent1>
        <a:srgbClr val="3A8AAE"/>
      </a:accent1>
      <a:accent2>
        <a:srgbClr val="478270"/>
      </a:accent2>
      <a:accent3>
        <a:srgbClr val="FFD000"/>
      </a:accent3>
      <a:accent4>
        <a:srgbClr val="B1EAFD"/>
      </a:accent4>
      <a:accent5>
        <a:srgbClr val="FFFFFF"/>
      </a:accent5>
      <a:accent6>
        <a:srgbClr val="FFFFFF"/>
      </a:accent6>
      <a:hlink>
        <a:srgbClr val="3A8AA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3604</TotalTime>
  <Words>823</Words>
  <Application>Microsoft Office PowerPoint</Application>
  <PresentationFormat>Widescreen</PresentationFormat>
  <Paragraphs>127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Segoe UI</vt:lpstr>
      <vt:lpstr>Office Theme</vt:lpstr>
      <vt:lpstr>Oregon City  Loop Trail:  Project Update   </vt:lpstr>
      <vt:lpstr>Agenda</vt:lpstr>
      <vt:lpstr>Project Update</vt:lpstr>
      <vt:lpstr>Project Background &amp; Purpose</vt:lpstr>
      <vt:lpstr>Project Outcomes</vt:lpstr>
      <vt:lpstr>Project Overview: Trail Segments</vt:lpstr>
      <vt:lpstr>Opportunities &amp; Constraints </vt:lpstr>
      <vt:lpstr>Community Outreach</vt:lpstr>
      <vt:lpstr>Development of Trail Alignment</vt:lpstr>
      <vt:lpstr>S22 – Meyers Road to Beavercreek Road</vt:lpstr>
      <vt:lpstr>S22 – Meyers Road to Beavercreek Road</vt:lpstr>
      <vt:lpstr>S22 – Meyers Road to Beavercreek Road</vt:lpstr>
      <vt:lpstr>S24 – Gaffney Lane</vt:lpstr>
      <vt:lpstr>S24 – Gaffney Lane</vt:lpstr>
      <vt:lpstr>S23 – Meyers Road</vt:lpstr>
      <vt:lpstr>S23 – Meyers Road</vt:lpstr>
      <vt:lpstr>S30 – Orchard Grove Dr / Hazelnut Avenue</vt:lpstr>
      <vt:lpstr>S30 – Orchard Grove Dr / Hazelnut Avenue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Krystle Li</dc:creator>
  <cp:lastModifiedBy>Kara Hall</cp:lastModifiedBy>
  <cp:revision>213</cp:revision>
  <dcterms:created xsi:type="dcterms:W3CDTF">2020-12-03T21:53:20Z</dcterms:created>
  <dcterms:modified xsi:type="dcterms:W3CDTF">2023-06-13T15:47:20Z</dcterms:modified>
</cp:coreProperties>
</file>